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5"/>
  </p:notesMasterIdLst>
  <p:sldIdLst>
    <p:sldId id="290" r:id="rId2"/>
    <p:sldId id="298" r:id="rId3"/>
    <p:sldId id="296" r:id="rId4"/>
  </p:sldIdLst>
  <p:sldSz cx="9144000" cy="5143500" type="screen16x9"/>
  <p:notesSz cx="6799263" cy="99298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3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D00"/>
    <a:srgbClr val="FFC000"/>
    <a:srgbClr val="7CC8C5"/>
    <a:srgbClr val="009DC5"/>
    <a:srgbClr val="CAC900"/>
    <a:srgbClr val="4E798B"/>
    <a:srgbClr val="E46C0A"/>
    <a:srgbClr val="9BBB59"/>
    <a:srgbClr val="4E825C"/>
    <a:srgbClr val="E42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6395" autoAdjust="0"/>
  </p:normalViewPr>
  <p:slideViewPr>
    <p:cSldViewPr snapToGrid="0" snapToObjects="1">
      <p:cViewPr varScale="1">
        <p:scale>
          <a:sx n="111" d="100"/>
          <a:sy n="111" d="100"/>
        </p:scale>
        <p:origin x="658" y="-197"/>
      </p:cViewPr>
      <p:guideLst>
        <p:guide orient="horz" pos="173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E5964-AB61-4EBD-98CB-57103849F0F7}" type="datetimeFigureOut">
              <a:rPr lang="sv-SE" smtClean="0"/>
              <a:t>2024-04-29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B3696-0DB0-49C2-83A0-85CDCBD21F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209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B3696-0DB0-49C2-83A0-85CDCBD21F6A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449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B3696-0DB0-49C2-83A0-85CDCBD21F6A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3490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B3696-0DB0-49C2-83A0-85CDCBD21F6A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1843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6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37140" y="1573161"/>
            <a:ext cx="6435570" cy="220406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70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1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573161"/>
            <a:ext cx="6436001" cy="2204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0642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5555226" y="579402"/>
            <a:ext cx="3039810" cy="336621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476383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7" y="710362"/>
            <a:ext cx="4788611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20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37140" y="1327356"/>
            <a:ext cx="4771600" cy="2618263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951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5555226" y="579402"/>
            <a:ext cx="3039810" cy="336621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476383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7" y="710362"/>
            <a:ext cx="4788611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7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327341"/>
            <a:ext cx="4772031" cy="261827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6478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ida/bildsida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630903" y="1540387"/>
            <a:ext cx="7890387" cy="336119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5672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573161"/>
            <a:ext cx="6436001" cy="2204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32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1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20808" y="1573161"/>
            <a:ext cx="6451901" cy="220406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587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2882"/>
            <a:ext cx="9144000" cy="1887447"/>
          </a:xfrm>
          <a:prstGeom prst="rect">
            <a:avLst/>
          </a:prstGeom>
        </p:spPr>
      </p:pic>
      <p:grpSp>
        <p:nvGrpSpPr>
          <p:cNvPr id="3" name="Grupp 2"/>
          <p:cNvGrpSpPr/>
          <p:nvPr userDrawn="1"/>
        </p:nvGrpSpPr>
        <p:grpSpPr>
          <a:xfrm>
            <a:off x="7390515" y="334989"/>
            <a:ext cx="1474225" cy="831369"/>
            <a:chOff x="7390515" y="334989"/>
            <a:chExt cx="1474225" cy="831369"/>
          </a:xfrm>
        </p:grpSpPr>
        <p:pic>
          <p:nvPicPr>
            <p:cNvPr id="4" name="Bildobjekt 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515" y="334989"/>
              <a:ext cx="1411164" cy="446212"/>
            </a:xfrm>
            <a:prstGeom prst="rect">
              <a:avLst/>
            </a:prstGeom>
          </p:spPr>
        </p:pic>
        <p:sp>
          <p:nvSpPr>
            <p:cNvPr id="5" name="textruta 4"/>
            <p:cNvSpPr txBox="1"/>
            <p:nvPr/>
          </p:nvSpPr>
          <p:spPr>
            <a:xfrm>
              <a:off x="7816581" y="843193"/>
              <a:ext cx="104815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900" i="1" baseline="30000" dirty="0"/>
                <a:t>Gäller från </a:t>
              </a:r>
              <a:r>
                <a:rPr lang="sv-SE" sz="900" i="1" baseline="30000" dirty="0" smtClean="0"/>
                <a:t>1 januari 2024</a:t>
              </a:r>
              <a:endParaRPr lang="sv-SE" sz="900" i="1" baseline="30000" dirty="0"/>
            </a:p>
            <a:p>
              <a:endParaRPr lang="sv-SE" sz="900" dirty="0"/>
            </a:p>
          </p:txBody>
        </p:sp>
      </p:grpSp>
      <p:grpSp>
        <p:nvGrpSpPr>
          <p:cNvPr id="6" name="Grupp 5"/>
          <p:cNvGrpSpPr/>
          <p:nvPr userDrawn="1"/>
        </p:nvGrpSpPr>
        <p:grpSpPr>
          <a:xfrm>
            <a:off x="228308" y="280162"/>
            <a:ext cx="854009" cy="724613"/>
            <a:chOff x="7670907" y="3907566"/>
            <a:chExt cx="1252722" cy="917354"/>
          </a:xfrm>
        </p:grpSpPr>
        <p:sp>
          <p:nvSpPr>
            <p:cNvPr id="7" name="object 73"/>
            <p:cNvSpPr txBox="1"/>
            <p:nvPr/>
          </p:nvSpPr>
          <p:spPr>
            <a:xfrm>
              <a:off x="7670907" y="3907566"/>
              <a:ext cx="1240060" cy="15261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R="5080" algn="r">
                <a:lnSpc>
                  <a:spcPct val="100000"/>
                </a:lnSpc>
                <a:spcBef>
                  <a:spcPts val="100"/>
                </a:spcBef>
              </a:pPr>
              <a:r>
                <a:rPr lang="sv-SE" sz="700" b="1" spc="-10" dirty="0" smtClean="0">
                  <a:solidFill>
                    <a:srgbClr val="7E7E7E"/>
                  </a:solidFill>
                  <a:latin typeface="Arial"/>
                  <a:cs typeface="Arial"/>
                </a:rPr>
                <a:t>Organisationsnivåer</a:t>
              </a:r>
              <a:endParaRPr sz="700" dirty="0">
                <a:latin typeface="Arial"/>
                <a:cs typeface="Arial"/>
              </a:endParaRPr>
            </a:p>
          </p:txBody>
        </p:sp>
        <p:sp>
          <p:nvSpPr>
            <p:cNvPr id="8" name="Rektangel med rundade hörn 7"/>
            <p:cNvSpPr/>
            <p:nvPr/>
          </p:nvSpPr>
          <p:spPr>
            <a:xfrm>
              <a:off x="7670907" y="4098936"/>
              <a:ext cx="1240062" cy="207749"/>
            </a:xfrm>
            <a:prstGeom prst="roundRect">
              <a:avLst/>
            </a:prstGeom>
            <a:solidFill>
              <a:srgbClr val="EF7D00">
                <a:alpha val="4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/>
            </a:p>
          </p:txBody>
        </p:sp>
        <p:sp>
          <p:nvSpPr>
            <p:cNvPr id="9" name="Rektangel 8"/>
            <p:cNvSpPr/>
            <p:nvPr/>
          </p:nvSpPr>
          <p:spPr>
            <a:xfrm>
              <a:off x="7683568" y="4092951"/>
              <a:ext cx="1227398" cy="2240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550" spc="-10" dirty="0" smtClean="0">
                  <a:latin typeface="Arial"/>
                  <a:cs typeface="Arial"/>
                </a:rPr>
                <a:t>Kontorsnivå</a:t>
              </a:r>
              <a:endParaRPr lang="sv-SE" sz="550" dirty="0"/>
            </a:p>
          </p:txBody>
        </p:sp>
        <p:sp>
          <p:nvSpPr>
            <p:cNvPr id="10" name="Rektangel med rundade hörn 9"/>
            <p:cNvSpPr/>
            <p:nvPr/>
          </p:nvSpPr>
          <p:spPr>
            <a:xfrm>
              <a:off x="7678575" y="4360240"/>
              <a:ext cx="1240062" cy="207749"/>
            </a:xfrm>
            <a:prstGeom prst="roundRect">
              <a:avLst/>
            </a:prstGeom>
            <a:solidFill>
              <a:srgbClr val="7CC8C5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/>
            </a:p>
          </p:txBody>
        </p:sp>
        <p:sp>
          <p:nvSpPr>
            <p:cNvPr id="11" name="Rektangel med rundade hörn 10"/>
            <p:cNvSpPr/>
            <p:nvPr/>
          </p:nvSpPr>
          <p:spPr>
            <a:xfrm>
              <a:off x="7683567" y="4617171"/>
              <a:ext cx="1240062" cy="207749"/>
            </a:xfrm>
            <a:prstGeom prst="roundRect">
              <a:avLst/>
            </a:prstGeom>
            <a:solidFill>
              <a:srgbClr val="7CC8C5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/>
            </a:p>
          </p:txBody>
        </p:sp>
        <p:sp>
          <p:nvSpPr>
            <p:cNvPr id="12" name="object 74"/>
            <p:cNvSpPr txBox="1"/>
            <p:nvPr/>
          </p:nvSpPr>
          <p:spPr>
            <a:xfrm>
              <a:off x="7683568" y="4399258"/>
              <a:ext cx="1227398" cy="12419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5"/>
                </a:spcBef>
              </a:pPr>
              <a:r>
                <a:rPr sz="550" spc="-10" dirty="0" err="1" smtClean="0">
                  <a:latin typeface="Arial"/>
                  <a:cs typeface="Arial"/>
                </a:rPr>
                <a:t>Verksamhetsnivå</a:t>
              </a:r>
              <a:endParaRPr sz="550" dirty="0">
                <a:latin typeface="Arial"/>
                <a:cs typeface="Arial"/>
              </a:endParaRPr>
            </a:p>
          </p:txBody>
        </p:sp>
        <p:sp>
          <p:nvSpPr>
            <p:cNvPr id="13" name="object 75"/>
            <p:cNvSpPr txBox="1"/>
            <p:nvPr/>
          </p:nvSpPr>
          <p:spPr>
            <a:xfrm>
              <a:off x="7683568" y="4653643"/>
              <a:ext cx="1235068" cy="112834"/>
            </a:xfrm>
            <a:prstGeom prst="rect">
              <a:avLst/>
            </a:prstGeom>
          </p:spPr>
          <p:txBody>
            <a:bodyPr vert="horz" wrap="square" lIns="0" tIns="444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35"/>
                </a:spcBef>
              </a:pPr>
              <a:r>
                <a:rPr sz="550" spc="-10" dirty="0">
                  <a:latin typeface="Arial"/>
                  <a:cs typeface="Arial"/>
                </a:rPr>
                <a:t>Enhetsnivå</a:t>
              </a:r>
              <a:endParaRPr sz="55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078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2" r:id="rId2"/>
    <p:sldLayoutId id="2147483669" r:id="rId3"/>
    <p:sldLayoutId id="2147483673" r:id="rId4"/>
    <p:sldLayoutId id="2147483671" r:id="rId5"/>
    <p:sldLayoutId id="2147483670" r:id="rId6"/>
    <p:sldLayoutId id="2147483674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 7"/>
          <p:cNvGrpSpPr/>
          <p:nvPr/>
        </p:nvGrpSpPr>
        <p:grpSpPr>
          <a:xfrm>
            <a:off x="133876" y="395577"/>
            <a:ext cx="9176156" cy="2773090"/>
            <a:chOff x="107137" y="724782"/>
            <a:chExt cx="9015135" cy="2599112"/>
          </a:xfrm>
        </p:grpSpPr>
        <p:sp>
          <p:nvSpPr>
            <p:cNvPr id="2" name="Rektangel med rundade hörn 1"/>
            <p:cNvSpPr/>
            <p:nvPr/>
          </p:nvSpPr>
          <p:spPr>
            <a:xfrm>
              <a:off x="3698703" y="724782"/>
              <a:ext cx="1456399" cy="446017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800" b="1" dirty="0">
                  <a:solidFill>
                    <a:schemeClr val="tx1"/>
                  </a:solidFill>
                </a:rPr>
                <a:t>Kommundirektör</a:t>
              </a:r>
            </a:p>
          </p:txBody>
        </p:sp>
        <p:sp>
          <p:nvSpPr>
            <p:cNvPr id="4" name="Rektangel med rundade hörn 3"/>
            <p:cNvSpPr/>
            <p:nvPr/>
          </p:nvSpPr>
          <p:spPr>
            <a:xfrm>
              <a:off x="3338666" y="1463158"/>
              <a:ext cx="703575" cy="41097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700" dirty="0">
                  <a:solidFill>
                    <a:schemeClr val="tx1"/>
                  </a:solidFill>
                </a:rPr>
                <a:t>Säkerhets-skydd och beredskap</a:t>
              </a:r>
            </a:p>
          </p:txBody>
        </p:sp>
        <p:sp>
          <p:nvSpPr>
            <p:cNvPr id="6" name="Rektangel med rundade hörn 5"/>
            <p:cNvSpPr/>
            <p:nvPr/>
          </p:nvSpPr>
          <p:spPr>
            <a:xfrm>
              <a:off x="4886820" y="1463158"/>
              <a:ext cx="717792" cy="410979"/>
            </a:xfrm>
            <a:prstGeom prst="roundRect">
              <a:avLst/>
            </a:prstGeom>
            <a:solidFill>
              <a:srgbClr val="FFC000">
                <a:alpha val="2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800" b="1" dirty="0" smtClean="0">
                  <a:solidFill>
                    <a:schemeClr val="tx1"/>
                  </a:solidFill>
                </a:rPr>
                <a:t>Stab</a:t>
              </a:r>
            </a:p>
            <a:p>
              <a:pPr algn="ctr"/>
              <a:endParaRPr lang="sv-SE" sz="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sv-SE" sz="700" dirty="0" smtClean="0">
                  <a:solidFill>
                    <a:schemeClr val="tx1"/>
                  </a:solidFill>
                </a:rPr>
                <a:t>Stabschef</a:t>
              </a:r>
              <a:endParaRPr lang="sv-SE" sz="700" dirty="0">
                <a:solidFill>
                  <a:schemeClr val="tx1"/>
                </a:solidFill>
              </a:endParaRPr>
            </a:p>
          </p:txBody>
        </p:sp>
        <p:sp>
          <p:nvSpPr>
            <p:cNvPr id="12" name="Rektangel med rundade hörn 11"/>
            <p:cNvSpPr/>
            <p:nvPr/>
          </p:nvSpPr>
          <p:spPr>
            <a:xfrm>
              <a:off x="107137" y="2411125"/>
              <a:ext cx="1216067" cy="534102"/>
            </a:xfrm>
            <a:prstGeom prst="roundRect">
              <a:avLst/>
            </a:prstGeom>
            <a:solidFill>
              <a:srgbClr val="EF7D00">
                <a:alpha val="4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800" b="1" dirty="0" smtClean="0">
                  <a:solidFill>
                    <a:schemeClr val="tx1"/>
                  </a:solidFill>
                </a:rPr>
                <a:t>Samhällsbyggnads-kontoret</a:t>
              </a:r>
            </a:p>
            <a:p>
              <a:pPr algn="ctr"/>
              <a:endParaRPr lang="sv-SE" sz="3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sv-SE" sz="700" dirty="0" smtClean="0">
                  <a:solidFill>
                    <a:schemeClr val="tx1"/>
                  </a:solidFill>
                </a:rPr>
                <a:t>Samhällsbyggnadschef</a:t>
              </a:r>
              <a:endParaRPr lang="sv-SE" sz="700" dirty="0">
                <a:solidFill>
                  <a:schemeClr val="tx1"/>
                </a:solidFill>
              </a:endParaRPr>
            </a:p>
          </p:txBody>
        </p:sp>
        <p:sp>
          <p:nvSpPr>
            <p:cNvPr id="22" name="Rektangel med rundade hörn 21"/>
            <p:cNvSpPr/>
            <p:nvPr/>
          </p:nvSpPr>
          <p:spPr>
            <a:xfrm>
              <a:off x="1449223" y="2406933"/>
              <a:ext cx="1070482" cy="534102"/>
            </a:xfrm>
            <a:prstGeom prst="roundRect">
              <a:avLst/>
            </a:prstGeom>
            <a:solidFill>
              <a:srgbClr val="EF7D00">
                <a:alpha val="4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800" b="1" dirty="0" smtClean="0">
                  <a:solidFill>
                    <a:schemeClr val="tx1"/>
                  </a:solidFill>
                </a:rPr>
                <a:t>Kultur- och fritidskontoret</a:t>
              </a:r>
            </a:p>
            <a:p>
              <a:pPr algn="ctr"/>
              <a:endParaRPr lang="sv-SE" sz="3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sv-SE" sz="700" dirty="0" smtClean="0">
                  <a:solidFill>
                    <a:schemeClr val="tx1"/>
                  </a:solidFill>
                </a:rPr>
                <a:t>Kultur- och fritidschef</a:t>
              </a:r>
              <a:r>
                <a:rPr lang="sv-SE" sz="700" b="1" dirty="0" smtClean="0">
                  <a:solidFill>
                    <a:schemeClr val="tx1"/>
                  </a:solidFill>
                </a:rPr>
                <a:t> </a:t>
              </a:r>
              <a:endParaRPr lang="sv-SE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Rektangel med rundade hörn 22"/>
            <p:cNvSpPr/>
            <p:nvPr/>
          </p:nvSpPr>
          <p:spPr>
            <a:xfrm>
              <a:off x="2649358" y="2406933"/>
              <a:ext cx="1049345" cy="534102"/>
            </a:xfrm>
            <a:prstGeom prst="roundRect">
              <a:avLst/>
            </a:prstGeom>
            <a:solidFill>
              <a:srgbClr val="EF7D00">
                <a:alpha val="4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800" b="1" dirty="0" smtClean="0">
                  <a:solidFill>
                    <a:schemeClr val="tx1"/>
                  </a:solidFill>
                </a:rPr>
                <a:t>Näringslivs-kontoret</a:t>
              </a:r>
            </a:p>
            <a:p>
              <a:pPr algn="ctr"/>
              <a:endParaRPr lang="sv-SE" sz="3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sv-SE" sz="700" dirty="0" smtClean="0">
                  <a:solidFill>
                    <a:schemeClr val="tx1"/>
                  </a:solidFill>
                </a:rPr>
                <a:t>Näringslivschef</a:t>
              </a:r>
              <a:r>
                <a:rPr lang="sv-SE" sz="800" b="1" dirty="0" smtClean="0">
                  <a:solidFill>
                    <a:schemeClr val="tx1"/>
                  </a:solidFill>
                </a:rPr>
                <a:t> </a:t>
              </a:r>
              <a:endParaRPr lang="sv-SE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Rektangel med rundade hörn 23"/>
            <p:cNvSpPr/>
            <p:nvPr/>
          </p:nvSpPr>
          <p:spPr>
            <a:xfrm>
              <a:off x="3828357" y="2411126"/>
              <a:ext cx="1168185" cy="52314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800" b="1" dirty="0" smtClean="0">
                  <a:solidFill>
                    <a:schemeClr val="tx1"/>
                  </a:solidFill>
                </a:rPr>
                <a:t>Kommunlednings-kontoret</a:t>
              </a:r>
            </a:p>
            <a:p>
              <a:pPr algn="ctr"/>
              <a:endParaRPr lang="sv-SE" sz="3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sv-SE" sz="700" dirty="0" smtClean="0">
                  <a:solidFill>
                    <a:schemeClr val="tx1"/>
                  </a:solidFill>
                </a:rPr>
                <a:t>Kommundirektör</a:t>
              </a:r>
              <a:r>
                <a:rPr lang="sv-SE" sz="800" b="1" dirty="0" smtClean="0">
                  <a:solidFill>
                    <a:schemeClr val="tx1"/>
                  </a:solidFill>
                </a:rPr>
                <a:t> </a:t>
              </a:r>
              <a:endParaRPr lang="sv-SE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Rektangel med rundade hörn 24"/>
            <p:cNvSpPr/>
            <p:nvPr/>
          </p:nvSpPr>
          <p:spPr>
            <a:xfrm>
              <a:off x="5126195" y="2406934"/>
              <a:ext cx="1049345" cy="534101"/>
            </a:xfrm>
            <a:prstGeom prst="roundRect">
              <a:avLst/>
            </a:prstGeom>
            <a:solidFill>
              <a:srgbClr val="EF7D00">
                <a:alpha val="4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800" b="1" dirty="0">
                  <a:solidFill>
                    <a:schemeClr val="tx1"/>
                  </a:solidFill>
                </a:rPr>
                <a:t>Tekniska </a:t>
              </a:r>
              <a:r>
                <a:rPr lang="sv-SE" sz="800" b="1" dirty="0" smtClean="0">
                  <a:solidFill>
                    <a:schemeClr val="tx1"/>
                  </a:solidFill>
                </a:rPr>
                <a:t>kontoret</a:t>
              </a:r>
            </a:p>
            <a:p>
              <a:pPr algn="ctr"/>
              <a:endParaRPr lang="sv-SE" sz="3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sv-SE" sz="700" dirty="0" smtClean="0">
                  <a:solidFill>
                    <a:schemeClr val="tx1"/>
                  </a:solidFill>
                </a:rPr>
                <a:t>Teknisk chef</a:t>
              </a:r>
              <a:r>
                <a:rPr lang="sv-SE" sz="700" b="1" dirty="0" smtClean="0">
                  <a:solidFill>
                    <a:schemeClr val="tx1"/>
                  </a:solidFill>
                </a:rPr>
                <a:t> </a:t>
              </a:r>
              <a:endParaRPr lang="sv-SE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Rektangel med rundade hörn 25"/>
            <p:cNvSpPr/>
            <p:nvPr/>
          </p:nvSpPr>
          <p:spPr>
            <a:xfrm>
              <a:off x="6305193" y="2406933"/>
              <a:ext cx="1120647" cy="534102"/>
            </a:xfrm>
            <a:prstGeom prst="roundRect">
              <a:avLst/>
            </a:prstGeom>
            <a:solidFill>
              <a:srgbClr val="EF7D00">
                <a:alpha val="4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800" b="1" dirty="0" smtClean="0">
                  <a:solidFill>
                    <a:schemeClr val="tx1"/>
                  </a:solidFill>
                </a:rPr>
                <a:t>Omsorgs-</a:t>
              </a:r>
              <a:br>
                <a:rPr lang="sv-SE" sz="800" b="1" dirty="0" smtClean="0">
                  <a:solidFill>
                    <a:schemeClr val="tx1"/>
                  </a:solidFill>
                </a:rPr>
              </a:br>
              <a:r>
                <a:rPr lang="sv-SE" sz="800" b="1" dirty="0" smtClean="0">
                  <a:solidFill>
                    <a:schemeClr val="tx1"/>
                  </a:solidFill>
                </a:rPr>
                <a:t>kontoret</a:t>
              </a:r>
            </a:p>
            <a:p>
              <a:pPr algn="ctr"/>
              <a:endParaRPr lang="sv-SE" sz="3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sv-SE" sz="700" dirty="0" smtClean="0">
                  <a:solidFill>
                    <a:schemeClr val="tx1"/>
                  </a:solidFill>
                </a:rPr>
                <a:t>Socialchef</a:t>
              </a:r>
              <a:r>
                <a:rPr lang="sv-SE" sz="800" b="1" dirty="0" smtClean="0">
                  <a:solidFill>
                    <a:schemeClr val="tx1"/>
                  </a:solidFill>
                </a:rPr>
                <a:t> </a:t>
              </a:r>
              <a:endParaRPr lang="sv-SE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Rektangel med rundade hörn 27"/>
            <p:cNvSpPr/>
            <p:nvPr/>
          </p:nvSpPr>
          <p:spPr>
            <a:xfrm>
              <a:off x="7555494" y="2400166"/>
              <a:ext cx="1226537" cy="534102"/>
            </a:xfrm>
            <a:prstGeom prst="roundRect">
              <a:avLst/>
            </a:prstGeom>
            <a:solidFill>
              <a:srgbClr val="EF7D00">
                <a:alpha val="4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800" b="1" dirty="0" smtClean="0">
                  <a:solidFill>
                    <a:schemeClr val="tx1"/>
                  </a:solidFill>
                </a:rPr>
                <a:t>Barn- och utbildningskontoret</a:t>
              </a:r>
            </a:p>
            <a:p>
              <a:pPr algn="ctr"/>
              <a:endParaRPr lang="sv-SE" sz="3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sv-SE" sz="700" dirty="0" smtClean="0">
                  <a:solidFill>
                    <a:schemeClr val="tx1"/>
                  </a:solidFill>
                </a:rPr>
                <a:t>Barn- och utbildningschef</a:t>
              </a:r>
              <a:endParaRPr lang="sv-SE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32" name="Rak koppling 31"/>
            <p:cNvCxnSpPr/>
            <p:nvPr/>
          </p:nvCxnSpPr>
          <p:spPr>
            <a:xfrm>
              <a:off x="4074982" y="1668648"/>
              <a:ext cx="785143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Rak koppling 34"/>
            <p:cNvCxnSpPr/>
            <p:nvPr/>
          </p:nvCxnSpPr>
          <p:spPr>
            <a:xfrm flipV="1">
              <a:off x="660711" y="2154149"/>
              <a:ext cx="7524860" cy="29094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1" name="Rak koppling 40"/>
            <p:cNvCxnSpPr/>
            <p:nvPr/>
          </p:nvCxnSpPr>
          <p:spPr>
            <a:xfrm flipH="1">
              <a:off x="1994362" y="2189995"/>
              <a:ext cx="1" cy="186005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Rak koppling 28"/>
            <p:cNvCxnSpPr/>
            <p:nvPr/>
          </p:nvCxnSpPr>
          <p:spPr>
            <a:xfrm>
              <a:off x="4449530" y="1190544"/>
              <a:ext cx="12571" cy="1189027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3" name="textruta 2"/>
            <p:cNvSpPr txBox="1"/>
            <p:nvPr/>
          </p:nvSpPr>
          <p:spPr>
            <a:xfrm>
              <a:off x="6568136" y="3003833"/>
              <a:ext cx="1172289" cy="203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sv-SE" sz="800" dirty="0"/>
            </a:p>
          </p:txBody>
        </p:sp>
        <p:sp>
          <p:nvSpPr>
            <p:cNvPr id="27" name="textruta 26"/>
            <p:cNvSpPr txBox="1"/>
            <p:nvPr/>
          </p:nvSpPr>
          <p:spPr>
            <a:xfrm>
              <a:off x="7874016" y="3003833"/>
              <a:ext cx="1248256" cy="320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sv-SE" sz="1600" dirty="0"/>
            </a:p>
          </p:txBody>
        </p:sp>
        <p:sp>
          <p:nvSpPr>
            <p:cNvPr id="30" name="textruta 29"/>
            <p:cNvSpPr txBox="1"/>
            <p:nvPr/>
          </p:nvSpPr>
          <p:spPr>
            <a:xfrm>
              <a:off x="5245716" y="3020796"/>
              <a:ext cx="1220601" cy="203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sv-SE" sz="800" dirty="0"/>
            </a:p>
          </p:txBody>
        </p:sp>
        <p:sp>
          <p:nvSpPr>
            <p:cNvPr id="33" name="textruta 32"/>
            <p:cNvSpPr txBox="1"/>
            <p:nvPr/>
          </p:nvSpPr>
          <p:spPr>
            <a:xfrm>
              <a:off x="3865673" y="3003833"/>
              <a:ext cx="1472225" cy="203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sv-SE" sz="800" dirty="0" smtClean="0"/>
            </a:p>
          </p:txBody>
        </p:sp>
        <p:sp>
          <p:nvSpPr>
            <p:cNvPr id="34" name="textruta 33"/>
            <p:cNvSpPr txBox="1"/>
            <p:nvPr/>
          </p:nvSpPr>
          <p:spPr>
            <a:xfrm>
              <a:off x="1423584" y="3020795"/>
              <a:ext cx="1168184" cy="203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sv-SE" sz="800" dirty="0"/>
            </a:p>
          </p:txBody>
        </p:sp>
        <p:sp>
          <p:nvSpPr>
            <p:cNvPr id="36" name="textruta 35"/>
            <p:cNvSpPr txBox="1"/>
            <p:nvPr/>
          </p:nvSpPr>
          <p:spPr>
            <a:xfrm>
              <a:off x="2643407" y="3025712"/>
              <a:ext cx="1278010" cy="203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sv-SE" sz="800" dirty="0"/>
            </a:p>
          </p:txBody>
        </p:sp>
      </p:grpSp>
      <p:sp>
        <p:nvSpPr>
          <p:cNvPr id="39" name="Rektangel med rundade hörn 38"/>
          <p:cNvSpPr/>
          <p:nvPr/>
        </p:nvSpPr>
        <p:spPr>
          <a:xfrm>
            <a:off x="1499933" y="2849979"/>
            <a:ext cx="1089602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Fritid och hälsa</a:t>
            </a:r>
          </a:p>
        </p:txBody>
      </p:sp>
      <p:sp>
        <p:nvSpPr>
          <p:cNvPr id="45" name="Rektangel med rundade hörn 44"/>
          <p:cNvSpPr/>
          <p:nvPr/>
        </p:nvSpPr>
        <p:spPr>
          <a:xfrm>
            <a:off x="1499933" y="3457481"/>
            <a:ext cx="1089602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Kultur och bibliotek</a:t>
            </a:r>
          </a:p>
        </p:txBody>
      </p:sp>
      <p:sp>
        <p:nvSpPr>
          <p:cNvPr id="46" name="Rektangel med rundade hörn 45"/>
          <p:cNvSpPr/>
          <p:nvPr/>
        </p:nvSpPr>
        <p:spPr>
          <a:xfrm>
            <a:off x="1499933" y="3152386"/>
            <a:ext cx="1089602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Kulturskola</a:t>
            </a:r>
            <a:endParaRPr lang="sv-SE" sz="700" b="1" dirty="0" smtClean="0">
              <a:solidFill>
                <a:schemeClr val="tx1"/>
              </a:solidFill>
            </a:endParaRPr>
          </a:p>
        </p:txBody>
      </p:sp>
      <p:sp>
        <p:nvSpPr>
          <p:cNvPr id="47" name="Rektangel med rundade hörn 46"/>
          <p:cNvSpPr/>
          <p:nvPr/>
        </p:nvSpPr>
        <p:spPr>
          <a:xfrm>
            <a:off x="3921561" y="3164125"/>
            <a:ext cx="1189050" cy="252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Ekonomi och upphandling</a:t>
            </a:r>
          </a:p>
        </p:txBody>
      </p:sp>
      <p:sp>
        <p:nvSpPr>
          <p:cNvPr id="48" name="Rektangel med rundade hörn 47"/>
          <p:cNvSpPr/>
          <p:nvPr/>
        </p:nvSpPr>
        <p:spPr>
          <a:xfrm>
            <a:off x="3921561" y="3470842"/>
            <a:ext cx="1189050" cy="252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HR och lön</a:t>
            </a:r>
          </a:p>
        </p:txBody>
      </p:sp>
      <p:sp>
        <p:nvSpPr>
          <p:cNvPr id="49" name="Rektangel med rundade hörn 48"/>
          <p:cNvSpPr/>
          <p:nvPr/>
        </p:nvSpPr>
        <p:spPr>
          <a:xfrm>
            <a:off x="3921561" y="3777559"/>
            <a:ext cx="1189050" cy="252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Kommunikation och kundtjänst</a:t>
            </a:r>
          </a:p>
        </p:txBody>
      </p:sp>
      <p:sp>
        <p:nvSpPr>
          <p:cNvPr id="51" name="Rektangel med rundade hörn 50"/>
          <p:cNvSpPr/>
          <p:nvPr/>
        </p:nvSpPr>
        <p:spPr>
          <a:xfrm>
            <a:off x="3921561" y="2853167"/>
            <a:ext cx="1189050" cy="252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Digitalisering och projektledning</a:t>
            </a:r>
          </a:p>
        </p:txBody>
      </p:sp>
      <p:sp>
        <p:nvSpPr>
          <p:cNvPr id="52" name="Rektangel med rundade hörn 51"/>
          <p:cNvSpPr/>
          <p:nvPr/>
        </p:nvSpPr>
        <p:spPr>
          <a:xfrm>
            <a:off x="5250046" y="3159455"/>
            <a:ext cx="1060621" cy="252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Fastighet</a:t>
            </a:r>
          </a:p>
        </p:txBody>
      </p:sp>
      <p:sp>
        <p:nvSpPr>
          <p:cNvPr id="53" name="Rektangel med rundade hörn 52"/>
          <p:cNvSpPr/>
          <p:nvPr/>
        </p:nvSpPr>
        <p:spPr>
          <a:xfrm>
            <a:off x="5242580" y="2853167"/>
            <a:ext cx="1068088" cy="252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Avfall</a:t>
            </a:r>
          </a:p>
        </p:txBody>
      </p:sp>
      <p:sp>
        <p:nvSpPr>
          <p:cNvPr id="55" name="Rektangel med rundade hörn 54"/>
          <p:cNvSpPr/>
          <p:nvPr/>
        </p:nvSpPr>
        <p:spPr>
          <a:xfrm>
            <a:off x="5250046" y="3468733"/>
            <a:ext cx="1060621" cy="252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Måltid och städ</a:t>
            </a:r>
          </a:p>
        </p:txBody>
      </p:sp>
      <p:sp>
        <p:nvSpPr>
          <p:cNvPr id="56" name="Rektangel med rundade hörn 55"/>
          <p:cNvSpPr/>
          <p:nvPr/>
        </p:nvSpPr>
        <p:spPr>
          <a:xfrm>
            <a:off x="6442637" y="2856292"/>
            <a:ext cx="1140663" cy="252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LSS/HSL</a:t>
            </a:r>
          </a:p>
        </p:txBody>
      </p:sp>
      <p:sp>
        <p:nvSpPr>
          <p:cNvPr id="57" name="Rektangel med rundade hörn 56"/>
          <p:cNvSpPr/>
          <p:nvPr/>
        </p:nvSpPr>
        <p:spPr>
          <a:xfrm>
            <a:off x="6442637" y="3158736"/>
            <a:ext cx="1140663" cy="252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Myndighet</a:t>
            </a:r>
          </a:p>
        </p:txBody>
      </p:sp>
      <p:sp>
        <p:nvSpPr>
          <p:cNvPr id="58" name="Rektangel med rundade hörn 57"/>
          <p:cNvSpPr/>
          <p:nvPr/>
        </p:nvSpPr>
        <p:spPr>
          <a:xfrm>
            <a:off x="6450102" y="3470842"/>
            <a:ext cx="1133198" cy="252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Äldreomsorg</a:t>
            </a:r>
          </a:p>
        </p:txBody>
      </p:sp>
      <p:sp>
        <p:nvSpPr>
          <p:cNvPr id="59" name="Rektangel med rundade hörn 58"/>
          <p:cNvSpPr/>
          <p:nvPr/>
        </p:nvSpPr>
        <p:spPr>
          <a:xfrm>
            <a:off x="7715269" y="2843173"/>
            <a:ext cx="1248444" cy="252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Förskola och </a:t>
            </a:r>
            <a:br>
              <a:rPr lang="sv-SE" sz="600" b="1" dirty="0" smtClean="0">
                <a:solidFill>
                  <a:schemeClr val="tx1"/>
                </a:solidFill>
              </a:rPr>
            </a:br>
            <a:r>
              <a:rPr lang="sv-SE" sz="600" b="1" dirty="0" smtClean="0">
                <a:solidFill>
                  <a:schemeClr val="tx1"/>
                </a:solidFill>
              </a:rPr>
              <a:t>pedagogisk omsorg</a:t>
            </a:r>
          </a:p>
        </p:txBody>
      </p:sp>
      <p:sp>
        <p:nvSpPr>
          <p:cNvPr id="60" name="Rektangel med rundade hörn 59"/>
          <p:cNvSpPr/>
          <p:nvPr/>
        </p:nvSpPr>
        <p:spPr>
          <a:xfrm>
            <a:off x="7715269" y="3152403"/>
            <a:ext cx="1248444" cy="252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Grundskola</a:t>
            </a:r>
          </a:p>
        </p:txBody>
      </p:sp>
      <p:sp>
        <p:nvSpPr>
          <p:cNvPr id="61" name="Rektangel med rundade hörn 60"/>
          <p:cNvSpPr/>
          <p:nvPr/>
        </p:nvSpPr>
        <p:spPr>
          <a:xfrm>
            <a:off x="7715269" y="3472475"/>
            <a:ext cx="1248444" cy="252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Gymnasieskola, vuxenutbildning och KAA</a:t>
            </a:r>
          </a:p>
        </p:txBody>
      </p:sp>
      <p:sp>
        <p:nvSpPr>
          <p:cNvPr id="62" name="Rektangel med rundade hörn 61"/>
          <p:cNvSpPr/>
          <p:nvPr/>
        </p:nvSpPr>
        <p:spPr>
          <a:xfrm>
            <a:off x="138044" y="3149168"/>
            <a:ext cx="1233619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Plan och bygg</a:t>
            </a:r>
          </a:p>
        </p:txBody>
      </p:sp>
      <p:sp>
        <p:nvSpPr>
          <p:cNvPr id="63" name="Rektangel med rundade hörn 62"/>
          <p:cNvSpPr/>
          <p:nvPr/>
        </p:nvSpPr>
        <p:spPr>
          <a:xfrm>
            <a:off x="133876" y="3441716"/>
            <a:ext cx="1233619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Miljö</a:t>
            </a:r>
          </a:p>
        </p:txBody>
      </p:sp>
      <p:sp>
        <p:nvSpPr>
          <p:cNvPr id="72" name="Rektangel med rundade hörn 71"/>
          <p:cNvSpPr/>
          <p:nvPr/>
        </p:nvSpPr>
        <p:spPr>
          <a:xfrm>
            <a:off x="1143474" y="427784"/>
            <a:ext cx="863126" cy="16933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50" dirty="0" smtClean="0">
                <a:solidFill>
                  <a:schemeClr val="tx1"/>
                </a:solidFill>
              </a:rPr>
              <a:t>Kommundirektör</a:t>
            </a:r>
            <a:endParaRPr lang="sv-SE" sz="550" dirty="0">
              <a:solidFill>
                <a:schemeClr val="tx1"/>
              </a:solidFill>
            </a:endParaRPr>
          </a:p>
        </p:txBody>
      </p:sp>
      <p:sp>
        <p:nvSpPr>
          <p:cNvPr id="73" name="Rektangel med rundade hörn 72"/>
          <p:cNvSpPr/>
          <p:nvPr/>
        </p:nvSpPr>
        <p:spPr>
          <a:xfrm>
            <a:off x="1143474" y="637300"/>
            <a:ext cx="863126" cy="158298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50" dirty="0" smtClean="0">
                <a:solidFill>
                  <a:schemeClr val="tx1"/>
                </a:solidFill>
              </a:rPr>
              <a:t>Stab</a:t>
            </a:r>
            <a:endParaRPr lang="sv-SE" sz="550" dirty="0">
              <a:solidFill>
                <a:schemeClr val="tx1"/>
              </a:solidFill>
            </a:endParaRPr>
          </a:p>
        </p:txBody>
      </p:sp>
      <p:cxnSp>
        <p:nvCxnSpPr>
          <p:cNvPr id="77" name="Rak koppling 76"/>
          <p:cNvCxnSpPr/>
          <p:nvPr/>
        </p:nvCxnSpPr>
        <p:spPr>
          <a:xfrm flipH="1">
            <a:off x="3304318" y="1963322"/>
            <a:ext cx="1" cy="19845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8" name="Rak koppling 77"/>
          <p:cNvCxnSpPr/>
          <p:nvPr/>
        </p:nvCxnSpPr>
        <p:spPr>
          <a:xfrm flipH="1">
            <a:off x="5772116" y="1953557"/>
            <a:ext cx="1" cy="19845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9" name="Rak koppling 78"/>
          <p:cNvCxnSpPr/>
          <p:nvPr/>
        </p:nvCxnSpPr>
        <p:spPr>
          <a:xfrm flipH="1">
            <a:off x="7012967" y="1948794"/>
            <a:ext cx="1" cy="19845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0" name="Rak koppling 79"/>
          <p:cNvCxnSpPr/>
          <p:nvPr/>
        </p:nvCxnSpPr>
        <p:spPr>
          <a:xfrm flipH="1">
            <a:off x="8336582" y="1935430"/>
            <a:ext cx="1" cy="19845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1" name="Rak koppling 80"/>
          <p:cNvCxnSpPr/>
          <p:nvPr/>
        </p:nvCxnSpPr>
        <p:spPr>
          <a:xfrm flipH="1">
            <a:off x="712142" y="1958320"/>
            <a:ext cx="1" cy="19845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0" name="Rektangel med rundade hörn 49"/>
          <p:cNvSpPr/>
          <p:nvPr/>
        </p:nvSpPr>
        <p:spPr>
          <a:xfrm>
            <a:off x="125884" y="2853167"/>
            <a:ext cx="1233619" cy="252000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>
                <a:solidFill>
                  <a:schemeClr val="tx1"/>
                </a:solidFill>
              </a:rPr>
              <a:t>Mark och exploatering</a:t>
            </a:r>
            <a:endParaRPr lang="sv-SE" sz="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6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ktangel med rundade hörn 38"/>
          <p:cNvSpPr/>
          <p:nvPr/>
        </p:nvSpPr>
        <p:spPr>
          <a:xfrm>
            <a:off x="585473" y="1320842"/>
            <a:ext cx="2288141" cy="564963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 smtClean="0">
                <a:solidFill>
                  <a:schemeClr val="tx1"/>
                </a:solidFill>
              </a:rPr>
              <a:t>Förskola och pedagogisk omsorg</a:t>
            </a:r>
          </a:p>
          <a:p>
            <a:pPr algn="ctr"/>
            <a:endParaRPr lang="sv-SE" sz="300" b="1" dirty="0" smtClean="0">
              <a:solidFill>
                <a:schemeClr val="tx1"/>
              </a:solidFill>
            </a:endParaRPr>
          </a:p>
          <a:p>
            <a:pPr algn="ctr"/>
            <a:r>
              <a:rPr lang="sv-SE" sz="800" dirty="0" smtClean="0">
                <a:solidFill>
                  <a:schemeClr val="tx1"/>
                </a:solidFill>
              </a:rPr>
              <a:t>Verksamhetschef</a:t>
            </a:r>
            <a:endParaRPr lang="sv-SE" sz="800" dirty="0">
              <a:solidFill>
                <a:schemeClr val="tx1"/>
              </a:solidFill>
            </a:endParaRPr>
          </a:p>
        </p:txBody>
      </p:sp>
      <p:sp>
        <p:nvSpPr>
          <p:cNvPr id="45" name="Rektangel med rundade hörn 44"/>
          <p:cNvSpPr/>
          <p:nvPr/>
        </p:nvSpPr>
        <p:spPr>
          <a:xfrm>
            <a:off x="3432648" y="1333053"/>
            <a:ext cx="2333507" cy="564963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 smtClean="0">
                <a:solidFill>
                  <a:schemeClr val="tx1"/>
                </a:solidFill>
              </a:rPr>
              <a:t>Grundskola</a:t>
            </a:r>
          </a:p>
          <a:p>
            <a:pPr algn="ctr"/>
            <a:endParaRPr lang="sv-SE" sz="300" b="1" dirty="0" smtClean="0">
              <a:solidFill>
                <a:schemeClr val="tx1"/>
              </a:solidFill>
            </a:endParaRPr>
          </a:p>
          <a:p>
            <a:pPr algn="ctr"/>
            <a:r>
              <a:rPr lang="sv-SE" sz="800" dirty="0" smtClean="0">
                <a:solidFill>
                  <a:schemeClr val="tx1"/>
                </a:solidFill>
              </a:rPr>
              <a:t>Verksamhetschef</a:t>
            </a:r>
            <a:endParaRPr lang="sv-SE" sz="800" dirty="0">
              <a:solidFill>
                <a:schemeClr val="tx1"/>
              </a:solidFill>
            </a:endParaRPr>
          </a:p>
        </p:txBody>
      </p:sp>
      <p:sp>
        <p:nvSpPr>
          <p:cNvPr id="16" name="Rektangel med rundade hörn 15"/>
          <p:cNvSpPr/>
          <p:nvPr/>
        </p:nvSpPr>
        <p:spPr>
          <a:xfrm>
            <a:off x="3409466" y="442335"/>
            <a:ext cx="2356689" cy="576000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 smtClean="0">
                <a:solidFill>
                  <a:schemeClr val="tx1"/>
                </a:solidFill>
              </a:rPr>
              <a:t>Barn- och utbildningskontoret</a:t>
            </a:r>
          </a:p>
          <a:p>
            <a:pPr algn="ctr"/>
            <a:endParaRPr lang="sv-SE" sz="300" b="1" dirty="0" smtClean="0">
              <a:solidFill>
                <a:schemeClr val="tx1"/>
              </a:solidFill>
            </a:endParaRPr>
          </a:p>
          <a:p>
            <a:pPr algn="ctr"/>
            <a:r>
              <a:rPr lang="sv-SE" sz="800" dirty="0" smtClean="0">
                <a:solidFill>
                  <a:schemeClr val="tx1"/>
                </a:solidFill>
              </a:rPr>
              <a:t>Barn- och utbildningschef</a:t>
            </a:r>
            <a:endParaRPr lang="sv-SE" sz="800" b="1" dirty="0">
              <a:solidFill>
                <a:schemeClr val="tx1"/>
              </a:solidFill>
            </a:endParaRPr>
          </a:p>
        </p:txBody>
      </p:sp>
      <p:sp>
        <p:nvSpPr>
          <p:cNvPr id="17" name="Rektangel med rundade hörn 16"/>
          <p:cNvSpPr/>
          <p:nvPr/>
        </p:nvSpPr>
        <p:spPr>
          <a:xfrm>
            <a:off x="6206034" y="1352562"/>
            <a:ext cx="2323879" cy="564963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 smtClean="0">
                <a:solidFill>
                  <a:schemeClr val="tx1"/>
                </a:solidFill>
              </a:rPr>
              <a:t>Gymnasieskola och Vuxenutbildning </a:t>
            </a:r>
          </a:p>
          <a:p>
            <a:pPr algn="ctr"/>
            <a:endParaRPr lang="sv-SE" sz="300" b="1" dirty="0" smtClean="0">
              <a:solidFill>
                <a:schemeClr val="tx1"/>
              </a:solidFill>
            </a:endParaRPr>
          </a:p>
          <a:p>
            <a:pPr algn="ctr"/>
            <a:r>
              <a:rPr lang="sv-SE" sz="800" dirty="0" smtClean="0">
                <a:solidFill>
                  <a:schemeClr val="tx1"/>
                </a:solidFill>
              </a:rPr>
              <a:t>Verksamhetschef</a:t>
            </a:r>
            <a:endParaRPr lang="sv-SE" sz="800" dirty="0">
              <a:solidFill>
                <a:schemeClr val="tx1"/>
              </a:solidFill>
            </a:endParaRPr>
          </a:p>
        </p:txBody>
      </p:sp>
      <p:sp>
        <p:nvSpPr>
          <p:cNvPr id="24" name="Rektangel med rundade hörn 23"/>
          <p:cNvSpPr/>
          <p:nvPr/>
        </p:nvSpPr>
        <p:spPr>
          <a:xfrm>
            <a:off x="6206034" y="2585018"/>
            <a:ext cx="2323879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Kommunalt aktivitetsansvar</a:t>
            </a:r>
          </a:p>
          <a:p>
            <a:pPr algn="ctr"/>
            <a:endParaRPr lang="sv-SE" sz="200" b="1" dirty="0" smtClean="0">
              <a:solidFill>
                <a:schemeClr val="tx1"/>
              </a:solidFill>
            </a:endParaRPr>
          </a:p>
        </p:txBody>
      </p:sp>
      <p:sp>
        <p:nvSpPr>
          <p:cNvPr id="27" name="Rektangel med rundade hörn 26"/>
          <p:cNvSpPr/>
          <p:nvPr/>
        </p:nvSpPr>
        <p:spPr>
          <a:xfrm>
            <a:off x="6206034" y="2284652"/>
            <a:ext cx="2323879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Vuxenutbildning</a:t>
            </a:r>
            <a:endParaRPr lang="sv-SE" sz="200" b="1" dirty="0" smtClean="0">
              <a:solidFill>
                <a:schemeClr val="tx1"/>
              </a:solidFill>
            </a:endParaRPr>
          </a:p>
        </p:txBody>
      </p:sp>
      <p:sp>
        <p:nvSpPr>
          <p:cNvPr id="28" name="Rektangel med rundade hörn 27"/>
          <p:cNvSpPr/>
          <p:nvPr/>
        </p:nvSpPr>
        <p:spPr>
          <a:xfrm>
            <a:off x="6203821" y="1993005"/>
            <a:ext cx="2323879" cy="252235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Bruksgymnasiet</a:t>
            </a:r>
            <a:endParaRPr lang="sv-SE" sz="200" b="1" dirty="0" smtClean="0">
              <a:solidFill>
                <a:schemeClr val="tx1"/>
              </a:solidFill>
            </a:endParaRPr>
          </a:p>
        </p:txBody>
      </p:sp>
      <p:sp>
        <p:nvSpPr>
          <p:cNvPr id="32" name="Rektangel med rundade hörn 31"/>
          <p:cNvSpPr>
            <a:spLocks noChangeAspect="1"/>
          </p:cNvSpPr>
          <p:nvPr/>
        </p:nvSpPr>
        <p:spPr>
          <a:xfrm>
            <a:off x="3429556" y="1985630"/>
            <a:ext cx="1126800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err="1" smtClean="0">
                <a:solidFill>
                  <a:schemeClr val="tx1"/>
                </a:solidFill>
              </a:rPr>
              <a:t>Olandsskolan</a:t>
            </a:r>
            <a:endParaRPr lang="sv-SE" sz="200" b="1" dirty="0" smtClean="0">
              <a:solidFill>
                <a:schemeClr val="tx1"/>
              </a:solidFill>
            </a:endParaRPr>
          </a:p>
        </p:txBody>
      </p:sp>
      <p:sp>
        <p:nvSpPr>
          <p:cNvPr id="34" name="Rektangel med rundade hörn 33"/>
          <p:cNvSpPr>
            <a:spLocks noChangeAspect="1"/>
          </p:cNvSpPr>
          <p:nvPr/>
        </p:nvSpPr>
        <p:spPr>
          <a:xfrm>
            <a:off x="3432648" y="2285501"/>
            <a:ext cx="1126800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Österbyskolan</a:t>
            </a:r>
            <a:endParaRPr lang="sv-SE" sz="200" b="1" dirty="0" smtClean="0">
              <a:solidFill>
                <a:schemeClr val="tx1"/>
              </a:solidFill>
            </a:endParaRPr>
          </a:p>
        </p:txBody>
      </p:sp>
      <p:sp>
        <p:nvSpPr>
          <p:cNvPr id="36" name="Rektangel med rundade hörn 35"/>
          <p:cNvSpPr>
            <a:spLocks noChangeAspect="1"/>
          </p:cNvSpPr>
          <p:nvPr/>
        </p:nvSpPr>
        <p:spPr>
          <a:xfrm>
            <a:off x="3429556" y="2585018"/>
            <a:ext cx="1126800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Vretaskolan</a:t>
            </a:r>
            <a:endParaRPr lang="sv-SE" sz="200" b="1" dirty="0" smtClean="0">
              <a:solidFill>
                <a:schemeClr val="tx1"/>
              </a:solidFill>
            </a:endParaRPr>
          </a:p>
        </p:txBody>
      </p:sp>
      <p:sp>
        <p:nvSpPr>
          <p:cNvPr id="37" name="Rektangel med rundade hörn 36"/>
          <p:cNvSpPr>
            <a:spLocks noChangeAspect="1"/>
          </p:cNvSpPr>
          <p:nvPr/>
        </p:nvSpPr>
        <p:spPr>
          <a:xfrm>
            <a:off x="3428556" y="2888619"/>
            <a:ext cx="1126800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Anpassad grundskola</a:t>
            </a:r>
            <a:endParaRPr lang="sv-SE" sz="200" b="1" dirty="0" smtClean="0">
              <a:solidFill>
                <a:schemeClr val="tx1"/>
              </a:solidFill>
            </a:endParaRPr>
          </a:p>
        </p:txBody>
      </p:sp>
      <p:sp>
        <p:nvSpPr>
          <p:cNvPr id="41" name="Rektangel med rundade hörn 40"/>
          <p:cNvSpPr>
            <a:spLocks noChangeAspect="1"/>
          </p:cNvSpPr>
          <p:nvPr/>
        </p:nvSpPr>
        <p:spPr>
          <a:xfrm>
            <a:off x="4626738" y="2582927"/>
            <a:ext cx="1126800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Kristinelundsskolan</a:t>
            </a:r>
            <a:endParaRPr lang="sv-SE" sz="200" b="1" dirty="0" smtClean="0">
              <a:solidFill>
                <a:schemeClr val="tx1"/>
              </a:solidFill>
            </a:endParaRPr>
          </a:p>
        </p:txBody>
      </p:sp>
      <p:sp>
        <p:nvSpPr>
          <p:cNvPr id="42" name="Rektangel med rundade hörn 41"/>
          <p:cNvSpPr>
            <a:spLocks noChangeAspect="1"/>
          </p:cNvSpPr>
          <p:nvPr/>
        </p:nvSpPr>
        <p:spPr>
          <a:xfrm>
            <a:off x="4626738" y="1985630"/>
            <a:ext cx="1126800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Ekeby skola</a:t>
            </a:r>
            <a:endParaRPr lang="sv-SE" sz="200" b="1" dirty="0" smtClean="0">
              <a:solidFill>
                <a:schemeClr val="tx1"/>
              </a:solidFill>
            </a:endParaRPr>
          </a:p>
        </p:txBody>
      </p:sp>
      <p:sp>
        <p:nvSpPr>
          <p:cNvPr id="43" name="Rektangel med rundade hörn 42"/>
          <p:cNvSpPr>
            <a:spLocks noChangeAspect="1"/>
          </p:cNvSpPr>
          <p:nvPr/>
        </p:nvSpPr>
        <p:spPr>
          <a:xfrm>
            <a:off x="4626738" y="3188136"/>
            <a:ext cx="1126800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Vallonskolan</a:t>
            </a:r>
            <a:endParaRPr lang="sv-SE" sz="200" b="1" dirty="0" smtClean="0">
              <a:solidFill>
                <a:schemeClr val="tx1"/>
              </a:solidFill>
            </a:endParaRPr>
          </a:p>
        </p:txBody>
      </p:sp>
      <p:sp>
        <p:nvSpPr>
          <p:cNvPr id="46" name="Rektangel med rundade hörn 45"/>
          <p:cNvSpPr/>
          <p:nvPr/>
        </p:nvSpPr>
        <p:spPr>
          <a:xfrm>
            <a:off x="3432648" y="3481867"/>
            <a:ext cx="2333507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Modersmålsenheten</a:t>
            </a:r>
            <a:endParaRPr lang="sv-SE" sz="200" b="1" dirty="0" smtClean="0">
              <a:solidFill>
                <a:schemeClr val="tx1"/>
              </a:solidFill>
            </a:endParaRPr>
          </a:p>
        </p:txBody>
      </p:sp>
      <p:sp>
        <p:nvSpPr>
          <p:cNvPr id="48" name="Rektangel med rundade hörn 47"/>
          <p:cNvSpPr>
            <a:spLocks noChangeAspect="1"/>
          </p:cNvSpPr>
          <p:nvPr/>
        </p:nvSpPr>
        <p:spPr>
          <a:xfrm>
            <a:off x="3429556" y="3188136"/>
            <a:ext cx="1126800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Frösåkersskolan</a:t>
            </a:r>
            <a:endParaRPr lang="sv-SE" sz="200" b="1" dirty="0" smtClean="0">
              <a:solidFill>
                <a:schemeClr val="tx1"/>
              </a:solidFill>
            </a:endParaRPr>
          </a:p>
        </p:txBody>
      </p:sp>
      <p:sp>
        <p:nvSpPr>
          <p:cNvPr id="49" name="Rektangel med rundade hörn 48"/>
          <p:cNvSpPr>
            <a:spLocks noChangeAspect="1"/>
          </p:cNvSpPr>
          <p:nvPr/>
        </p:nvSpPr>
        <p:spPr>
          <a:xfrm>
            <a:off x="4626738" y="2889861"/>
            <a:ext cx="1126800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Edsskolan</a:t>
            </a:r>
            <a:endParaRPr lang="sv-SE" sz="200" b="1" dirty="0" smtClean="0">
              <a:solidFill>
                <a:schemeClr val="tx1"/>
              </a:solidFill>
            </a:endParaRPr>
          </a:p>
        </p:txBody>
      </p:sp>
      <p:sp>
        <p:nvSpPr>
          <p:cNvPr id="50" name="Rektangel med rundade hörn 49"/>
          <p:cNvSpPr>
            <a:spLocks noChangeAspect="1"/>
          </p:cNvSpPr>
          <p:nvPr/>
        </p:nvSpPr>
        <p:spPr>
          <a:xfrm>
            <a:off x="4626738" y="2284652"/>
            <a:ext cx="1126800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Öregrunds skola</a:t>
            </a:r>
            <a:endParaRPr lang="sv-SE" sz="200" b="1" dirty="0" smtClean="0">
              <a:solidFill>
                <a:schemeClr val="tx1"/>
              </a:solidFill>
            </a:endParaRPr>
          </a:p>
        </p:txBody>
      </p:sp>
      <p:sp>
        <p:nvSpPr>
          <p:cNvPr id="52" name="Rektangel med rundade hörn 51"/>
          <p:cNvSpPr/>
          <p:nvPr/>
        </p:nvSpPr>
        <p:spPr>
          <a:xfrm>
            <a:off x="565001" y="1988093"/>
            <a:ext cx="1126800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Alma förskola</a:t>
            </a:r>
            <a:endParaRPr lang="sv-SE" sz="200" b="1" dirty="0" smtClean="0">
              <a:solidFill>
                <a:schemeClr val="tx1"/>
              </a:solidFill>
            </a:endParaRPr>
          </a:p>
        </p:txBody>
      </p:sp>
      <p:sp>
        <p:nvSpPr>
          <p:cNvPr id="53" name="Rektangel med rundade hörn 52"/>
          <p:cNvSpPr/>
          <p:nvPr/>
        </p:nvSpPr>
        <p:spPr>
          <a:xfrm>
            <a:off x="565095" y="2289043"/>
            <a:ext cx="1126800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Ekeby förskola</a:t>
            </a:r>
            <a:endParaRPr lang="sv-SE" sz="200" b="1" dirty="0" smtClean="0">
              <a:solidFill>
                <a:schemeClr val="tx1"/>
              </a:solidFill>
            </a:endParaRPr>
          </a:p>
        </p:txBody>
      </p:sp>
      <p:sp>
        <p:nvSpPr>
          <p:cNvPr id="54" name="Rektangel med rundade hörn 53"/>
          <p:cNvSpPr/>
          <p:nvPr/>
        </p:nvSpPr>
        <p:spPr>
          <a:xfrm>
            <a:off x="565001" y="2594382"/>
            <a:ext cx="1126800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Granens förskola</a:t>
            </a:r>
            <a:endParaRPr lang="sv-SE" sz="200" b="1" dirty="0" smtClean="0">
              <a:solidFill>
                <a:schemeClr val="tx1"/>
              </a:solidFill>
            </a:endParaRPr>
          </a:p>
        </p:txBody>
      </p:sp>
      <p:sp>
        <p:nvSpPr>
          <p:cNvPr id="55" name="Rektangel med rundade hörn 54"/>
          <p:cNvSpPr/>
          <p:nvPr/>
        </p:nvSpPr>
        <p:spPr>
          <a:xfrm>
            <a:off x="565001" y="2888619"/>
            <a:ext cx="1126800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Rubinens förskola</a:t>
            </a:r>
            <a:endParaRPr lang="sv-SE" sz="200" b="1" dirty="0" smtClean="0">
              <a:solidFill>
                <a:schemeClr val="tx1"/>
              </a:solidFill>
            </a:endParaRPr>
          </a:p>
        </p:txBody>
      </p:sp>
      <p:sp>
        <p:nvSpPr>
          <p:cNvPr id="56" name="Rektangel med rundade hörn 55"/>
          <p:cNvSpPr/>
          <p:nvPr/>
        </p:nvSpPr>
        <p:spPr>
          <a:xfrm>
            <a:off x="565001" y="3185243"/>
            <a:ext cx="1126800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Fröets förskola</a:t>
            </a:r>
            <a:endParaRPr lang="sv-SE" sz="200" b="1" dirty="0" smtClean="0">
              <a:solidFill>
                <a:schemeClr val="tx1"/>
              </a:solidFill>
            </a:endParaRPr>
          </a:p>
        </p:txBody>
      </p:sp>
      <p:sp>
        <p:nvSpPr>
          <p:cNvPr id="57" name="Rektangel med rundade hörn 56"/>
          <p:cNvSpPr/>
          <p:nvPr/>
        </p:nvSpPr>
        <p:spPr>
          <a:xfrm>
            <a:off x="565001" y="3489721"/>
            <a:ext cx="1126800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Mariebergs förskola</a:t>
            </a:r>
            <a:endParaRPr lang="sv-SE" sz="200" b="1" dirty="0" smtClean="0">
              <a:solidFill>
                <a:schemeClr val="tx1"/>
              </a:solidFill>
            </a:endParaRPr>
          </a:p>
        </p:txBody>
      </p:sp>
      <p:sp>
        <p:nvSpPr>
          <p:cNvPr id="58" name="Rektangel med rundade hörn 57"/>
          <p:cNvSpPr/>
          <p:nvPr/>
        </p:nvSpPr>
        <p:spPr>
          <a:xfrm>
            <a:off x="565001" y="3776733"/>
            <a:ext cx="1126800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Skutans förskola</a:t>
            </a:r>
            <a:endParaRPr lang="sv-SE" sz="200" b="1" dirty="0" smtClean="0">
              <a:solidFill>
                <a:schemeClr val="tx1"/>
              </a:solidFill>
            </a:endParaRPr>
          </a:p>
        </p:txBody>
      </p:sp>
      <p:sp>
        <p:nvSpPr>
          <p:cNvPr id="59" name="Rektangel med rundade hörn 58"/>
          <p:cNvSpPr/>
          <p:nvPr/>
        </p:nvSpPr>
        <p:spPr>
          <a:xfrm>
            <a:off x="1742696" y="1988093"/>
            <a:ext cx="1126800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err="1" smtClean="0">
                <a:solidFill>
                  <a:schemeClr val="tx1"/>
                </a:solidFill>
              </a:rPr>
              <a:t>Furustugans</a:t>
            </a:r>
            <a:r>
              <a:rPr lang="sv-SE" sz="600" b="1" dirty="0" smtClean="0">
                <a:solidFill>
                  <a:schemeClr val="tx1"/>
                </a:solidFill>
              </a:rPr>
              <a:t> förskola</a:t>
            </a:r>
            <a:endParaRPr lang="sv-SE" sz="200" b="1" dirty="0" smtClean="0">
              <a:solidFill>
                <a:schemeClr val="tx1"/>
              </a:solidFill>
            </a:endParaRPr>
          </a:p>
        </p:txBody>
      </p:sp>
      <p:sp>
        <p:nvSpPr>
          <p:cNvPr id="60" name="Rektangel med rundade hörn 59"/>
          <p:cNvSpPr/>
          <p:nvPr/>
        </p:nvSpPr>
        <p:spPr>
          <a:xfrm>
            <a:off x="1746814" y="2285501"/>
            <a:ext cx="1126800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Ekens förskola</a:t>
            </a:r>
            <a:endParaRPr lang="sv-SE" sz="200" b="1" dirty="0" smtClean="0">
              <a:solidFill>
                <a:schemeClr val="tx1"/>
              </a:solidFill>
            </a:endParaRPr>
          </a:p>
        </p:txBody>
      </p:sp>
      <p:sp>
        <p:nvSpPr>
          <p:cNvPr id="61" name="Rektangel med rundade hörn 60"/>
          <p:cNvSpPr/>
          <p:nvPr/>
        </p:nvSpPr>
        <p:spPr>
          <a:xfrm>
            <a:off x="1746814" y="2582927"/>
            <a:ext cx="1126800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Mineralens förskola</a:t>
            </a:r>
            <a:endParaRPr lang="sv-SE" sz="200" b="1" dirty="0" smtClean="0">
              <a:solidFill>
                <a:schemeClr val="tx1"/>
              </a:solidFill>
            </a:endParaRPr>
          </a:p>
        </p:txBody>
      </p:sp>
      <p:sp>
        <p:nvSpPr>
          <p:cNvPr id="62" name="Rektangel med rundade hörn 61"/>
          <p:cNvSpPr/>
          <p:nvPr/>
        </p:nvSpPr>
        <p:spPr>
          <a:xfrm>
            <a:off x="1746814" y="2888619"/>
            <a:ext cx="1126800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Diamantens förskola</a:t>
            </a:r>
            <a:endParaRPr lang="sv-SE" sz="200" b="1" dirty="0" smtClean="0">
              <a:solidFill>
                <a:schemeClr val="tx1"/>
              </a:solidFill>
            </a:endParaRPr>
          </a:p>
        </p:txBody>
      </p:sp>
      <p:sp>
        <p:nvSpPr>
          <p:cNvPr id="63" name="Rektangel med rundade hörn 62"/>
          <p:cNvSpPr/>
          <p:nvPr/>
        </p:nvSpPr>
        <p:spPr>
          <a:xfrm>
            <a:off x="1742696" y="3185243"/>
            <a:ext cx="1126800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err="1" smtClean="0">
                <a:solidFill>
                  <a:schemeClr val="tx1"/>
                </a:solidFill>
              </a:rPr>
              <a:t>Logårdens</a:t>
            </a:r>
            <a:r>
              <a:rPr lang="sv-SE" sz="600" b="1" dirty="0" smtClean="0">
                <a:solidFill>
                  <a:schemeClr val="tx1"/>
                </a:solidFill>
              </a:rPr>
              <a:t> förskola</a:t>
            </a:r>
            <a:endParaRPr lang="sv-SE" sz="200" b="1" dirty="0" smtClean="0">
              <a:solidFill>
                <a:schemeClr val="tx1"/>
              </a:solidFill>
            </a:endParaRPr>
          </a:p>
        </p:txBody>
      </p:sp>
      <p:sp>
        <p:nvSpPr>
          <p:cNvPr id="64" name="Rektangel med rundade hörn 63"/>
          <p:cNvSpPr/>
          <p:nvPr/>
        </p:nvSpPr>
        <p:spPr>
          <a:xfrm>
            <a:off x="1742696" y="3481867"/>
            <a:ext cx="1126800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err="1" smtClean="0">
                <a:solidFill>
                  <a:schemeClr val="tx1"/>
                </a:solidFill>
              </a:rPr>
              <a:t>Tomtberga</a:t>
            </a:r>
            <a:r>
              <a:rPr lang="sv-SE" sz="600" b="1" dirty="0" smtClean="0">
                <a:solidFill>
                  <a:schemeClr val="tx1"/>
                </a:solidFill>
              </a:rPr>
              <a:t> förskola</a:t>
            </a:r>
            <a:endParaRPr lang="sv-SE" sz="200" b="1" dirty="0" smtClean="0">
              <a:solidFill>
                <a:schemeClr val="tx1"/>
              </a:solidFill>
            </a:endParaRPr>
          </a:p>
        </p:txBody>
      </p:sp>
      <p:sp>
        <p:nvSpPr>
          <p:cNvPr id="65" name="Rektangel med rundade hörn 64"/>
          <p:cNvSpPr/>
          <p:nvPr/>
        </p:nvSpPr>
        <p:spPr>
          <a:xfrm>
            <a:off x="1742696" y="3776733"/>
            <a:ext cx="1126800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Pedagogisk omsorg</a:t>
            </a:r>
            <a:endParaRPr lang="sv-SE" sz="200" b="1" dirty="0" smtClean="0">
              <a:solidFill>
                <a:schemeClr val="tx1"/>
              </a:solidFill>
            </a:endParaRPr>
          </a:p>
        </p:txBody>
      </p:sp>
      <p:sp>
        <p:nvSpPr>
          <p:cNvPr id="66" name="Rektangel med rundade hörn 65"/>
          <p:cNvSpPr/>
          <p:nvPr/>
        </p:nvSpPr>
        <p:spPr>
          <a:xfrm>
            <a:off x="2407918" y="751406"/>
            <a:ext cx="719310" cy="258771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dirty="0" err="1" smtClean="0">
                <a:solidFill>
                  <a:schemeClr val="tx1"/>
                </a:solidFill>
              </a:rPr>
              <a:t>Verksamhets-controller</a:t>
            </a:r>
            <a:endParaRPr lang="sv-SE" sz="800" dirty="0">
              <a:solidFill>
                <a:schemeClr val="tx1"/>
              </a:solidFill>
            </a:endParaRPr>
          </a:p>
        </p:txBody>
      </p:sp>
      <p:sp>
        <p:nvSpPr>
          <p:cNvPr id="67" name="Rektangel med rundade hörn 66"/>
          <p:cNvSpPr/>
          <p:nvPr/>
        </p:nvSpPr>
        <p:spPr>
          <a:xfrm>
            <a:off x="6047703" y="751407"/>
            <a:ext cx="720000" cy="258771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dirty="0" smtClean="0">
                <a:solidFill>
                  <a:schemeClr val="tx1"/>
                </a:solidFill>
              </a:rPr>
              <a:t>Skolutvecklare</a:t>
            </a:r>
            <a:endParaRPr lang="sv-SE" sz="800" dirty="0">
              <a:solidFill>
                <a:schemeClr val="tx1"/>
              </a:solidFill>
            </a:endParaRPr>
          </a:p>
        </p:txBody>
      </p:sp>
      <p:cxnSp>
        <p:nvCxnSpPr>
          <p:cNvPr id="86" name="Rak koppling 85"/>
          <p:cNvCxnSpPr/>
          <p:nvPr/>
        </p:nvCxnSpPr>
        <p:spPr>
          <a:xfrm>
            <a:off x="5766155" y="874441"/>
            <a:ext cx="281548" cy="0"/>
          </a:xfrm>
          <a:prstGeom prst="line">
            <a:avLst/>
          </a:prstGeom>
          <a:ln w="6350">
            <a:solidFill>
              <a:schemeClr val="accent6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Rak koppling 86"/>
          <p:cNvCxnSpPr/>
          <p:nvPr/>
        </p:nvCxnSpPr>
        <p:spPr>
          <a:xfrm>
            <a:off x="3127918" y="870723"/>
            <a:ext cx="281548" cy="0"/>
          </a:xfrm>
          <a:prstGeom prst="line">
            <a:avLst/>
          </a:prstGeom>
          <a:ln w="6350">
            <a:solidFill>
              <a:schemeClr val="accent6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9" name="Grupp 108"/>
          <p:cNvGrpSpPr/>
          <p:nvPr/>
        </p:nvGrpSpPr>
        <p:grpSpPr>
          <a:xfrm>
            <a:off x="1473837" y="1155206"/>
            <a:ext cx="7836196" cy="2013460"/>
            <a:chOff x="1423584" y="1436754"/>
            <a:chExt cx="7698688" cy="1887140"/>
          </a:xfrm>
        </p:grpSpPr>
        <p:cxnSp>
          <p:nvCxnSpPr>
            <p:cNvPr id="121" name="Rak koppling 120"/>
            <p:cNvCxnSpPr/>
            <p:nvPr/>
          </p:nvCxnSpPr>
          <p:spPr>
            <a:xfrm>
              <a:off x="1637816" y="1444746"/>
              <a:ext cx="5627565" cy="4912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2" name="Rak koppling 121"/>
            <p:cNvCxnSpPr/>
            <p:nvPr/>
          </p:nvCxnSpPr>
          <p:spPr>
            <a:xfrm flipH="1">
              <a:off x="1651761" y="1436754"/>
              <a:ext cx="94" cy="131356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24" name="textruta 123"/>
            <p:cNvSpPr txBox="1"/>
            <p:nvPr/>
          </p:nvSpPr>
          <p:spPr>
            <a:xfrm>
              <a:off x="6568136" y="3003833"/>
              <a:ext cx="1172289" cy="203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sv-SE" sz="800" dirty="0"/>
            </a:p>
          </p:txBody>
        </p:sp>
        <p:sp>
          <p:nvSpPr>
            <p:cNvPr id="125" name="textruta 124"/>
            <p:cNvSpPr txBox="1"/>
            <p:nvPr/>
          </p:nvSpPr>
          <p:spPr>
            <a:xfrm>
              <a:off x="7874016" y="3003833"/>
              <a:ext cx="1248256" cy="320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sv-SE" sz="1600" dirty="0"/>
            </a:p>
          </p:txBody>
        </p:sp>
        <p:sp>
          <p:nvSpPr>
            <p:cNvPr id="126" name="textruta 125"/>
            <p:cNvSpPr txBox="1"/>
            <p:nvPr/>
          </p:nvSpPr>
          <p:spPr>
            <a:xfrm>
              <a:off x="5245716" y="3020796"/>
              <a:ext cx="1220601" cy="203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sv-SE" sz="800" dirty="0"/>
            </a:p>
          </p:txBody>
        </p:sp>
        <p:sp>
          <p:nvSpPr>
            <p:cNvPr id="127" name="textruta 126"/>
            <p:cNvSpPr txBox="1"/>
            <p:nvPr/>
          </p:nvSpPr>
          <p:spPr>
            <a:xfrm>
              <a:off x="3865673" y="3003833"/>
              <a:ext cx="1472225" cy="203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sv-SE" sz="800" dirty="0" smtClean="0"/>
            </a:p>
          </p:txBody>
        </p:sp>
        <p:sp>
          <p:nvSpPr>
            <p:cNvPr id="128" name="textruta 127"/>
            <p:cNvSpPr txBox="1"/>
            <p:nvPr/>
          </p:nvSpPr>
          <p:spPr>
            <a:xfrm>
              <a:off x="1423584" y="3020795"/>
              <a:ext cx="1168184" cy="203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sv-SE" sz="800" dirty="0"/>
            </a:p>
          </p:txBody>
        </p:sp>
        <p:sp>
          <p:nvSpPr>
            <p:cNvPr id="129" name="textruta 128"/>
            <p:cNvSpPr txBox="1"/>
            <p:nvPr/>
          </p:nvSpPr>
          <p:spPr>
            <a:xfrm>
              <a:off x="2643407" y="3025712"/>
              <a:ext cx="1278010" cy="203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sv-SE" sz="800" dirty="0"/>
            </a:p>
          </p:txBody>
        </p:sp>
      </p:grpSp>
      <p:cxnSp>
        <p:nvCxnSpPr>
          <p:cNvPr id="136" name="Rak koppling 135"/>
          <p:cNvCxnSpPr/>
          <p:nvPr/>
        </p:nvCxnSpPr>
        <p:spPr>
          <a:xfrm>
            <a:off x="4572000" y="1179881"/>
            <a:ext cx="1113" cy="13412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7" name="Rak koppling 136"/>
          <p:cNvCxnSpPr/>
          <p:nvPr/>
        </p:nvCxnSpPr>
        <p:spPr>
          <a:xfrm flipH="1">
            <a:off x="7400214" y="1174319"/>
            <a:ext cx="96" cy="14014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9" name="Rak koppling 138"/>
          <p:cNvCxnSpPr/>
          <p:nvPr/>
        </p:nvCxnSpPr>
        <p:spPr>
          <a:xfrm flipH="1">
            <a:off x="4573113" y="1002592"/>
            <a:ext cx="96" cy="14014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9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ktangel med rundade hörn 44"/>
          <p:cNvSpPr/>
          <p:nvPr/>
        </p:nvSpPr>
        <p:spPr>
          <a:xfrm>
            <a:off x="3946012" y="1491714"/>
            <a:ext cx="1213034" cy="564963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 smtClean="0">
                <a:solidFill>
                  <a:schemeClr val="tx1"/>
                </a:solidFill>
              </a:rPr>
              <a:t>Myndighet</a:t>
            </a:r>
          </a:p>
          <a:p>
            <a:pPr algn="ctr"/>
            <a:endParaRPr lang="sv-SE" sz="300" b="1" dirty="0" smtClean="0">
              <a:solidFill>
                <a:schemeClr val="tx1"/>
              </a:solidFill>
            </a:endParaRPr>
          </a:p>
          <a:p>
            <a:pPr algn="ctr"/>
            <a:r>
              <a:rPr lang="sv-SE" sz="800" dirty="0" smtClean="0">
                <a:solidFill>
                  <a:schemeClr val="tx1"/>
                </a:solidFill>
              </a:rPr>
              <a:t>Verksamhetschef</a:t>
            </a:r>
            <a:endParaRPr lang="sv-SE" sz="800" dirty="0">
              <a:solidFill>
                <a:schemeClr val="tx1"/>
              </a:solidFill>
            </a:endParaRPr>
          </a:p>
        </p:txBody>
      </p:sp>
      <p:sp>
        <p:nvSpPr>
          <p:cNvPr id="17" name="Rektangel med rundade hörn 16"/>
          <p:cNvSpPr/>
          <p:nvPr/>
        </p:nvSpPr>
        <p:spPr>
          <a:xfrm>
            <a:off x="5416402" y="1477421"/>
            <a:ext cx="3417417" cy="564313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 smtClean="0">
                <a:solidFill>
                  <a:schemeClr val="tx1"/>
                </a:solidFill>
              </a:rPr>
              <a:t>Äldreomsorg</a:t>
            </a:r>
          </a:p>
          <a:p>
            <a:pPr algn="ctr"/>
            <a:endParaRPr lang="sv-SE" sz="300" b="1" dirty="0" smtClean="0">
              <a:solidFill>
                <a:schemeClr val="tx1"/>
              </a:solidFill>
            </a:endParaRPr>
          </a:p>
          <a:p>
            <a:pPr algn="ctr"/>
            <a:r>
              <a:rPr lang="sv-SE" sz="800" dirty="0" smtClean="0">
                <a:solidFill>
                  <a:schemeClr val="tx1"/>
                </a:solidFill>
              </a:rPr>
              <a:t>Verksamhetschef</a:t>
            </a:r>
            <a:endParaRPr lang="sv-SE" sz="800" dirty="0">
              <a:solidFill>
                <a:schemeClr val="tx1"/>
              </a:solidFill>
            </a:endParaRPr>
          </a:p>
        </p:txBody>
      </p:sp>
      <p:sp>
        <p:nvSpPr>
          <p:cNvPr id="18" name="Rektangel med rundade hörn 17"/>
          <p:cNvSpPr/>
          <p:nvPr/>
        </p:nvSpPr>
        <p:spPr>
          <a:xfrm>
            <a:off x="1740243" y="2132079"/>
            <a:ext cx="1126801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Hemsjukvård HSL</a:t>
            </a:r>
            <a:endParaRPr lang="sv-SE" sz="200" b="1" dirty="0" smtClean="0">
              <a:solidFill>
                <a:schemeClr val="tx1"/>
              </a:solidFill>
            </a:endParaRPr>
          </a:p>
        </p:txBody>
      </p:sp>
      <p:sp>
        <p:nvSpPr>
          <p:cNvPr id="19" name="Rektangel med rundade hörn 18"/>
          <p:cNvSpPr/>
          <p:nvPr/>
        </p:nvSpPr>
        <p:spPr>
          <a:xfrm>
            <a:off x="542302" y="3024296"/>
            <a:ext cx="1126800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Rehab, hjälpmedel och förebyggande insatser</a:t>
            </a:r>
          </a:p>
        </p:txBody>
      </p:sp>
      <p:sp>
        <p:nvSpPr>
          <p:cNvPr id="20" name="Rektangel med rundade hörn 19"/>
          <p:cNvSpPr/>
          <p:nvPr/>
        </p:nvSpPr>
        <p:spPr>
          <a:xfrm>
            <a:off x="532496" y="2729593"/>
            <a:ext cx="1126800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Närvårdsenheten</a:t>
            </a:r>
          </a:p>
        </p:txBody>
      </p:sp>
      <p:sp>
        <p:nvSpPr>
          <p:cNvPr id="21" name="Rektangel med rundade hörn 20"/>
          <p:cNvSpPr/>
          <p:nvPr/>
        </p:nvSpPr>
        <p:spPr>
          <a:xfrm>
            <a:off x="537585" y="2129045"/>
            <a:ext cx="1126800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Daglig verksamhet</a:t>
            </a:r>
          </a:p>
        </p:txBody>
      </p:sp>
      <p:sp>
        <p:nvSpPr>
          <p:cNvPr id="22" name="Rektangel med rundade hörn 21"/>
          <p:cNvSpPr/>
          <p:nvPr/>
        </p:nvSpPr>
        <p:spPr>
          <a:xfrm>
            <a:off x="3946012" y="2129045"/>
            <a:ext cx="1213034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Enheten för integration och arbete</a:t>
            </a:r>
            <a:endParaRPr lang="sv-SE" sz="200" b="1" dirty="0" smtClean="0">
              <a:solidFill>
                <a:schemeClr val="tx1"/>
              </a:solidFill>
            </a:endParaRPr>
          </a:p>
        </p:txBody>
      </p:sp>
      <p:sp>
        <p:nvSpPr>
          <p:cNvPr id="23" name="Rektangel med rundade hörn 22"/>
          <p:cNvSpPr/>
          <p:nvPr/>
        </p:nvSpPr>
        <p:spPr>
          <a:xfrm>
            <a:off x="3946012" y="2427511"/>
            <a:ext cx="1213034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Barn och ungdom</a:t>
            </a:r>
          </a:p>
        </p:txBody>
      </p:sp>
      <p:sp>
        <p:nvSpPr>
          <p:cNvPr id="24" name="Rektangel med rundade hörn 23"/>
          <p:cNvSpPr/>
          <p:nvPr/>
        </p:nvSpPr>
        <p:spPr>
          <a:xfrm>
            <a:off x="3946012" y="3024296"/>
            <a:ext cx="1213034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Vuxen</a:t>
            </a:r>
          </a:p>
        </p:txBody>
      </p:sp>
      <p:sp>
        <p:nvSpPr>
          <p:cNvPr id="25" name="Rektangel med rundade hörn 24"/>
          <p:cNvSpPr/>
          <p:nvPr/>
        </p:nvSpPr>
        <p:spPr>
          <a:xfrm>
            <a:off x="3946012" y="3319914"/>
            <a:ext cx="1213034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Enheten för funktionsnedsättning</a:t>
            </a:r>
          </a:p>
        </p:txBody>
      </p:sp>
      <p:sp>
        <p:nvSpPr>
          <p:cNvPr id="26" name="Rektangel med rundade hörn 25"/>
          <p:cNvSpPr/>
          <p:nvPr/>
        </p:nvSpPr>
        <p:spPr>
          <a:xfrm>
            <a:off x="6588002" y="2131178"/>
            <a:ext cx="1080000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Hemtjänst </a:t>
            </a:r>
            <a:r>
              <a:rPr lang="sv-SE" sz="600" b="1" dirty="0">
                <a:solidFill>
                  <a:schemeClr val="tx1"/>
                </a:solidFill>
              </a:rPr>
              <a:t>Alunda</a:t>
            </a:r>
          </a:p>
        </p:txBody>
      </p:sp>
      <p:sp>
        <p:nvSpPr>
          <p:cNvPr id="27" name="Rektangel med rundade hörn 26"/>
          <p:cNvSpPr/>
          <p:nvPr/>
        </p:nvSpPr>
        <p:spPr>
          <a:xfrm>
            <a:off x="6588002" y="2430695"/>
            <a:ext cx="1080000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Hemtjänst Österbybruk</a:t>
            </a:r>
          </a:p>
        </p:txBody>
      </p:sp>
      <p:sp>
        <p:nvSpPr>
          <p:cNvPr id="28" name="Rektangel med rundade hörn 27"/>
          <p:cNvSpPr/>
          <p:nvPr/>
        </p:nvSpPr>
        <p:spPr>
          <a:xfrm>
            <a:off x="6588002" y="2727792"/>
            <a:ext cx="1080000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Hemtjänst Gimo</a:t>
            </a:r>
          </a:p>
        </p:txBody>
      </p:sp>
      <p:sp>
        <p:nvSpPr>
          <p:cNvPr id="32" name="Rektangel med rundade hörn 31"/>
          <p:cNvSpPr/>
          <p:nvPr/>
        </p:nvSpPr>
        <p:spPr>
          <a:xfrm>
            <a:off x="6588002" y="3021265"/>
            <a:ext cx="1080000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Hemtjänst Östhammar Södra</a:t>
            </a:r>
          </a:p>
        </p:txBody>
      </p:sp>
      <p:sp>
        <p:nvSpPr>
          <p:cNvPr id="34" name="Rektangel med rundade hörn 33"/>
          <p:cNvSpPr/>
          <p:nvPr/>
        </p:nvSpPr>
        <p:spPr>
          <a:xfrm>
            <a:off x="5422185" y="2129045"/>
            <a:ext cx="1080000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SÄBO Alunda</a:t>
            </a:r>
          </a:p>
        </p:txBody>
      </p:sp>
      <p:sp>
        <p:nvSpPr>
          <p:cNvPr id="36" name="Rektangel med rundade hörn 35"/>
          <p:cNvSpPr/>
          <p:nvPr/>
        </p:nvSpPr>
        <p:spPr>
          <a:xfrm>
            <a:off x="5422185" y="2427511"/>
            <a:ext cx="1080000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SÄBO Österbybruk</a:t>
            </a:r>
          </a:p>
        </p:txBody>
      </p:sp>
      <p:sp>
        <p:nvSpPr>
          <p:cNvPr id="37" name="Rektangel med rundade hörn 36"/>
          <p:cNvSpPr/>
          <p:nvPr/>
        </p:nvSpPr>
        <p:spPr>
          <a:xfrm>
            <a:off x="5417125" y="2725830"/>
            <a:ext cx="1080000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SÄBO Gimo</a:t>
            </a:r>
          </a:p>
        </p:txBody>
      </p:sp>
      <p:sp>
        <p:nvSpPr>
          <p:cNvPr id="41" name="Rektangel med rundade hörn 40"/>
          <p:cNvSpPr/>
          <p:nvPr/>
        </p:nvSpPr>
        <p:spPr>
          <a:xfrm>
            <a:off x="5422185" y="3021265"/>
            <a:ext cx="1080000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SÄBO Östhammar</a:t>
            </a:r>
          </a:p>
          <a:p>
            <a:pPr algn="ctr"/>
            <a:r>
              <a:rPr lang="sv-SE" sz="400" dirty="0" err="1" smtClean="0">
                <a:solidFill>
                  <a:schemeClr val="tx1"/>
                </a:solidFill>
              </a:rPr>
              <a:t>Avd</a:t>
            </a:r>
            <a:r>
              <a:rPr lang="sv-SE" sz="400" dirty="0" smtClean="0">
                <a:solidFill>
                  <a:schemeClr val="tx1"/>
                </a:solidFill>
              </a:rPr>
              <a:t> A, B, C</a:t>
            </a:r>
          </a:p>
        </p:txBody>
      </p:sp>
      <p:sp>
        <p:nvSpPr>
          <p:cNvPr id="42" name="Rektangel med rundade hörn 41"/>
          <p:cNvSpPr/>
          <p:nvPr/>
        </p:nvSpPr>
        <p:spPr>
          <a:xfrm>
            <a:off x="2622650" y="778614"/>
            <a:ext cx="720000" cy="258771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dirty="0" smtClean="0">
                <a:solidFill>
                  <a:schemeClr val="tx1"/>
                </a:solidFill>
              </a:rPr>
              <a:t>Biträdande kontorschef</a:t>
            </a:r>
            <a:r>
              <a:rPr lang="sv-SE" sz="800" dirty="0" smtClean="0">
                <a:solidFill>
                  <a:schemeClr val="tx1"/>
                </a:solidFill>
              </a:rPr>
              <a:t> </a:t>
            </a:r>
            <a:endParaRPr lang="sv-SE" sz="800" dirty="0">
              <a:solidFill>
                <a:schemeClr val="tx1"/>
              </a:solidFill>
            </a:endParaRPr>
          </a:p>
        </p:txBody>
      </p:sp>
      <p:sp>
        <p:nvSpPr>
          <p:cNvPr id="43" name="Rektangel med rundade hörn 42"/>
          <p:cNvSpPr/>
          <p:nvPr/>
        </p:nvSpPr>
        <p:spPr>
          <a:xfrm>
            <a:off x="5835382" y="772997"/>
            <a:ext cx="774868" cy="258771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dirty="0" smtClean="0">
                <a:solidFill>
                  <a:schemeClr val="tx1"/>
                </a:solidFill>
              </a:rPr>
              <a:t>MAS, MAR, närvårdsstrateg</a:t>
            </a:r>
            <a:endParaRPr lang="sv-SE" sz="800" dirty="0">
              <a:solidFill>
                <a:schemeClr val="tx1"/>
              </a:solidFill>
            </a:endParaRPr>
          </a:p>
        </p:txBody>
      </p:sp>
      <p:sp>
        <p:nvSpPr>
          <p:cNvPr id="47" name="Rektangel med rundade hörn 46"/>
          <p:cNvSpPr/>
          <p:nvPr/>
        </p:nvSpPr>
        <p:spPr>
          <a:xfrm>
            <a:off x="1835835" y="778614"/>
            <a:ext cx="720000" cy="258771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dirty="0" smtClean="0">
                <a:solidFill>
                  <a:schemeClr val="tx1"/>
                </a:solidFill>
              </a:rPr>
              <a:t>Förändrings-ledare</a:t>
            </a:r>
            <a:endParaRPr lang="sv-SE" sz="800" dirty="0">
              <a:solidFill>
                <a:schemeClr val="tx1"/>
              </a:solidFill>
            </a:endParaRPr>
          </a:p>
        </p:txBody>
      </p:sp>
      <p:sp>
        <p:nvSpPr>
          <p:cNvPr id="49" name="Rektangel med rundade hörn 48"/>
          <p:cNvSpPr/>
          <p:nvPr/>
        </p:nvSpPr>
        <p:spPr>
          <a:xfrm>
            <a:off x="3946012" y="3624859"/>
            <a:ext cx="1213034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Enheten för Äldre och bistånd</a:t>
            </a:r>
          </a:p>
        </p:txBody>
      </p:sp>
      <p:sp>
        <p:nvSpPr>
          <p:cNvPr id="50" name="Rektangel med rundade hörn 49"/>
          <p:cNvSpPr/>
          <p:nvPr/>
        </p:nvSpPr>
        <p:spPr>
          <a:xfrm>
            <a:off x="3946012" y="2727305"/>
            <a:ext cx="1213034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Bryggan</a:t>
            </a:r>
          </a:p>
        </p:txBody>
      </p:sp>
      <p:sp>
        <p:nvSpPr>
          <p:cNvPr id="51" name="Rektangel med rundade hörn 50"/>
          <p:cNvSpPr/>
          <p:nvPr/>
        </p:nvSpPr>
        <p:spPr>
          <a:xfrm>
            <a:off x="537585" y="2421697"/>
            <a:ext cx="1126800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Gruppbostad</a:t>
            </a:r>
          </a:p>
          <a:p>
            <a:pPr algn="ctr"/>
            <a:r>
              <a:rPr lang="sv-SE" sz="400" dirty="0" smtClean="0">
                <a:solidFill>
                  <a:schemeClr val="tx1"/>
                </a:solidFill>
              </a:rPr>
              <a:t>Dannemora, </a:t>
            </a:r>
            <a:r>
              <a:rPr lang="sv-SE" sz="400" dirty="0" err="1" smtClean="0">
                <a:solidFill>
                  <a:schemeClr val="tx1"/>
                </a:solidFill>
              </a:rPr>
              <a:t>Klackskär</a:t>
            </a:r>
            <a:r>
              <a:rPr lang="sv-SE" sz="400" dirty="0" smtClean="0">
                <a:solidFill>
                  <a:schemeClr val="tx1"/>
                </a:solidFill>
              </a:rPr>
              <a:t>, Rådhuset</a:t>
            </a:r>
            <a:endParaRPr lang="sv-SE" sz="100" dirty="0" smtClean="0">
              <a:solidFill>
                <a:schemeClr val="tx1"/>
              </a:solidFill>
            </a:endParaRPr>
          </a:p>
        </p:txBody>
      </p:sp>
      <p:sp>
        <p:nvSpPr>
          <p:cNvPr id="52" name="Rektangel med rundade hörn 51"/>
          <p:cNvSpPr/>
          <p:nvPr/>
        </p:nvSpPr>
        <p:spPr>
          <a:xfrm>
            <a:off x="1740244" y="2427161"/>
            <a:ext cx="1126800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Gruppbostad</a:t>
            </a:r>
          </a:p>
          <a:p>
            <a:pPr algn="ctr"/>
            <a:r>
              <a:rPr lang="sv-SE" sz="400" dirty="0" err="1" smtClean="0">
                <a:solidFill>
                  <a:schemeClr val="tx1"/>
                </a:solidFill>
              </a:rPr>
              <a:t>Aborren</a:t>
            </a:r>
            <a:r>
              <a:rPr lang="sv-SE" sz="400" dirty="0" smtClean="0">
                <a:solidFill>
                  <a:schemeClr val="tx1"/>
                </a:solidFill>
              </a:rPr>
              <a:t>, Boda, Edsvägen14</a:t>
            </a:r>
            <a:endParaRPr lang="sv-SE" sz="100" dirty="0" smtClean="0">
              <a:solidFill>
                <a:schemeClr val="tx1"/>
              </a:solidFill>
            </a:endParaRPr>
          </a:p>
        </p:txBody>
      </p:sp>
      <p:sp>
        <p:nvSpPr>
          <p:cNvPr id="53" name="Rektangel med rundade hörn 52"/>
          <p:cNvSpPr/>
          <p:nvPr/>
        </p:nvSpPr>
        <p:spPr>
          <a:xfrm>
            <a:off x="1740244" y="2727792"/>
            <a:ext cx="1126800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Personlig assistens</a:t>
            </a:r>
            <a:endParaRPr lang="sv-SE" sz="300" b="1" dirty="0" smtClean="0">
              <a:solidFill>
                <a:schemeClr val="tx1"/>
              </a:solidFill>
            </a:endParaRPr>
          </a:p>
        </p:txBody>
      </p:sp>
      <p:sp>
        <p:nvSpPr>
          <p:cNvPr id="54" name="Rektangel med rundade hörn 53"/>
          <p:cNvSpPr/>
          <p:nvPr/>
        </p:nvSpPr>
        <p:spPr>
          <a:xfrm>
            <a:off x="1740244" y="3024296"/>
            <a:ext cx="1126800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Servicebostäder</a:t>
            </a:r>
            <a:endParaRPr lang="sv-SE" sz="300" b="1" dirty="0" smtClean="0">
              <a:solidFill>
                <a:schemeClr val="tx1"/>
              </a:solidFill>
            </a:endParaRPr>
          </a:p>
        </p:txBody>
      </p:sp>
      <p:sp>
        <p:nvSpPr>
          <p:cNvPr id="55" name="Rektangel med rundade hörn 54"/>
          <p:cNvSpPr/>
          <p:nvPr/>
        </p:nvSpPr>
        <p:spPr>
          <a:xfrm>
            <a:off x="5417125" y="3326891"/>
            <a:ext cx="1080000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SÄBO </a:t>
            </a:r>
            <a:r>
              <a:rPr lang="sv-SE" sz="600" b="1" dirty="0" smtClean="0">
                <a:solidFill>
                  <a:schemeClr val="tx1"/>
                </a:solidFill>
              </a:rPr>
              <a:t>Östhammar</a:t>
            </a:r>
            <a:endParaRPr lang="sv-SE" sz="600" b="1" dirty="0" smtClean="0">
              <a:solidFill>
                <a:schemeClr val="tx1"/>
              </a:solidFill>
            </a:endParaRPr>
          </a:p>
          <a:p>
            <a:pPr algn="ctr"/>
            <a:r>
              <a:rPr lang="sv-SE" sz="400" dirty="0" err="1" smtClean="0">
                <a:solidFill>
                  <a:schemeClr val="tx1"/>
                </a:solidFill>
              </a:rPr>
              <a:t>Avd</a:t>
            </a:r>
            <a:r>
              <a:rPr lang="sv-SE" sz="400" dirty="0" smtClean="0">
                <a:solidFill>
                  <a:schemeClr val="tx1"/>
                </a:solidFill>
              </a:rPr>
              <a:t> D, E, F</a:t>
            </a:r>
          </a:p>
        </p:txBody>
      </p:sp>
      <p:sp>
        <p:nvSpPr>
          <p:cNvPr id="56" name="Rektangel med rundade hörn 55"/>
          <p:cNvSpPr/>
          <p:nvPr/>
        </p:nvSpPr>
        <p:spPr>
          <a:xfrm>
            <a:off x="7753819" y="3021265"/>
            <a:ext cx="1080000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Psykiatrienheten</a:t>
            </a:r>
          </a:p>
        </p:txBody>
      </p:sp>
      <p:sp>
        <p:nvSpPr>
          <p:cNvPr id="57" name="Rektangel med rundade hörn 56"/>
          <p:cNvSpPr/>
          <p:nvPr/>
        </p:nvSpPr>
        <p:spPr>
          <a:xfrm>
            <a:off x="7753819" y="2132079"/>
            <a:ext cx="1080000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Korttidsenheten</a:t>
            </a:r>
          </a:p>
        </p:txBody>
      </p:sp>
      <p:sp>
        <p:nvSpPr>
          <p:cNvPr id="58" name="Rektangel med rundade hörn 57"/>
          <p:cNvSpPr/>
          <p:nvPr/>
        </p:nvSpPr>
        <p:spPr>
          <a:xfrm>
            <a:off x="6588002" y="3321715"/>
            <a:ext cx="1080000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Hemtjänst Östhammar Norra</a:t>
            </a:r>
          </a:p>
        </p:txBody>
      </p:sp>
      <p:sp>
        <p:nvSpPr>
          <p:cNvPr id="59" name="Rektangel med rundade hörn 58"/>
          <p:cNvSpPr/>
          <p:nvPr/>
        </p:nvSpPr>
        <p:spPr>
          <a:xfrm>
            <a:off x="6588002" y="3624859"/>
            <a:ext cx="1080000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Hemtjänst Öregrund</a:t>
            </a:r>
          </a:p>
        </p:txBody>
      </p:sp>
      <p:sp>
        <p:nvSpPr>
          <p:cNvPr id="60" name="Rektangel med rundade hörn 59"/>
          <p:cNvSpPr/>
          <p:nvPr/>
        </p:nvSpPr>
        <p:spPr>
          <a:xfrm>
            <a:off x="7753819" y="2729593"/>
            <a:ext cx="1080000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Nattorganisationen</a:t>
            </a:r>
          </a:p>
        </p:txBody>
      </p:sp>
      <p:sp>
        <p:nvSpPr>
          <p:cNvPr id="61" name="Rektangel med rundade hörn 60"/>
          <p:cNvSpPr/>
          <p:nvPr/>
        </p:nvSpPr>
        <p:spPr>
          <a:xfrm>
            <a:off x="7753819" y="2432690"/>
            <a:ext cx="1080000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Larmenheten</a:t>
            </a:r>
          </a:p>
        </p:txBody>
      </p:sp>
      <p:sp>
        <p:nvSpPr>
          <p:cNvPr id="62" name="Rektangel med rundade hörn 61"/>
          <p:cNvSpPr/>
          <p:nvPr/>
        </p:nvSpPr>
        <p:spPr>
          <a:xfrm>
            <a:off x="7753819" y="3319914"/>
            <a:ext cx="1080000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Resursenheten</a:t>
            </a:r>
          </a:p>
        </p:txBody>
      </p:sp>
      <p:sp>
        <p:nvSpPr>
          <p:cNvPr id="71" name="Rektangel med rundade hörn 70"/>
          <p:cNvSpPr/>
          <p:nvPr/>
        </p:nvSpPr>
        <p:spPr>
          <a:xfrm>
            <a:off x="532497" y="1482413"/>
            <a:ext cx="2334548" cy="564963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 smtClean="0">
                <a:solidFill>
                  <a:schemeClr val="tx1"/>
                </a:solidFill>
              </a:rPr>
              <a:t>LSS/HSL</a:t>
            </a:r>
          </a:p>
          <a:p>
            <a:pPr algn="ctr"/>
            <a:endParaRPr lang="sv-SE" sz="300" b="1" dirty="0" smtClean="0">
              <a:solidFill>
                <a:schemeClr val="tx1"/>
              </a:solidFill>
            </a:endParaRPr>
          </a:p>
          <a:p>
            <a:pPr algn="ctr"/>
            <a:r>
              <a:rPr lang="sv-SE" sz="800" dirty="0" smtClean="0">
                <a:solidFill>
                  <a:schemeClr val="tx1"/>
                </a:solidFill>
              </a:rPr>
              <a:t>Verksamhetschef</a:t>
            </a:r>
            <a:endParaRPr lang="sv-SE" sz="800" dirty="0">
              <a:solidFill>
                <a:schemeClr val="tx1"/>
              </a:solidFill>
            </a:endParaRPr>
          </a:p>
        </p:txBody>
      </p:sp>
      <p:sp>
        <p:nvSpPr>
          <p:cNvPr id="72" name="Rektangel med rundade hörn 71"/>
          <p:cNvSpPr/>
          <p:nvPr/>
        </p:nvSpPr>
        <p:spPr>
          <a:xfrm>
            <a:off x="3409466" y="461385"/>
            <a:ext cx="2356689" cy="576000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 smtClean="0">
                <a:solidFill>
                  <a:schemeClr val="tx1"/>
                </a:solidFill>
              </a:rPr>
              <a:t>Omsorgskontoret</a:t>
            </a:r>
          </a:p>
          <a:p>
            <a:pPr algn="ctr"/>
            <a:endParaRPr lang="sv-SE" sz="300" b="1" dirty="0" smtClean="0">
              <a:solidFill>
                <a:schemeClr val="tx1"/>
              </a:solidFill>
            </a:endParaRPr>
          </a:p>
          <a:p>
            <a:pPr algn="ctr"/>
            <a:r>
              <a:rPr lang="sv-SE" sz="800" smtClean="0">
                <a:solidFill>
                  <a:schemeClr val="tx1"/>
                </a:solidFill>
              </a:rPr>
              <a:t>Socialchef</a:t>
            </a:r>
            <a:endParaRPr lang="sv-SE" sz="800" b="1" dirty="0">
              <a:solidFill>
                <a:schemeClr val="tx1"/>
              </a:solidFill>
            </a:endParaRPr>
          </a:p>
        </p:txBody>
      </p:sp>
      <p:cxnSp>
        <p:nvCxnSpPr>
          <p:cNvPr id="78" name="Rak koppling 77"/>
          <p:cNvCxnSpPr/>
          <p:nvPr/>
        </p:nvCxnSpPr>
        <p:spPr>
          <a:xfrm>
            <a:off x="3353763" y="907236"/>
            <a:ext cx="45698" cy="0"/>
          </a:xfrm>
          <a:prstGeom prst="line">
            <a:avLst/>
          </a:prstGeom>
          <a:ln w="6350">
            <a:solidFill>
              <a:schemeClr val="accent6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Rak koppling 78"/>
          <p:cNvCxnSpPr/>
          <p:nvPr/>
        </p:nvCxnSpPr>
        <p:spPr>
          <a:xfrm>
            <a:off x="2565360" y="910411"/>
            <a:ext cx="45698" cy="0"/>
          </a:xfrm>
          <a:prstGeom prst="line">
            <a:avLst/>
          </a:prstGeom>
          <a:ln w="6350">
            <a:solidFill>
              <a:schemeClr val="accent6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Rak koppling 79"/>
          <p:cNvCxnSpPr/>
          <p:nvPr/>
        </p:nvCxnSpPr>
        <p:spPr>
          <a:xfrm>
            <a:off x="5779463" y="904061"/>
            <a:ext cx="45698" cy="0"/>
          </a:xfrm>
          <a:prstGeom prst="line">
            <a:avLst/>
          </a:prstGeom>
          <a:ln w="6350">
            <a:solidFill>
              <a:schemeClr val="accent6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1" name="Grupp 80"/>
          <p:cNvGrpSpPr/>
          <p:nvPr/>
        </p:nvGrpSpPr>
        <p:grpSpPr>
          <a:xfrm>
            <a:off x="1473837" y="1312385"/>
            <a:ext cx="7836196" cy="148915"/>
            <a:chOff x="1423584" y="1436754"/>
            <a:chExt cx="7698688" cy="1887140"/>
          </a:xfrm>
        </p:grpSpPr>
        <p:cxnSp>
          <p:nvCxnSpPr>
            <p:cNvPr id="82" name="Rak koppling 81"/>
            <p:cNvCxnSpPr/>
            <p:nvPr/>
          </p:nvCxnSpPr>
          <p:spPr>
            <a:xfrm>
              <a:off x="1637816" y="1444750"/>
              <a:ext cx="5366169" cy="11773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3" name="Rak koppling 82"/>
            <p:cNvCxnSpPr/>
            <p:nvPr/>
          </p:nvCxnSpPr>
          <p:spPr>
            <a:xfrm flipH="1">
              <a:off x="1651761" y="1436754"/>
              <a:ext cx="94" cy="131356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84" name="textruta 83"/>
            <p:cNvSpPr txBox="1"/>
            <p:nvPr/>
          </p:nvSpPr>
          <p:spPr>
            <a:xfrm>
              <a:off x="6568136" y="3003833"/>
              <a:ext cx="1172289" cy="203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sv-SE" sz="800" dirty="0"/>
            </a:p>
          </p:txBody>
        </p:sp>
        <p:sp>
          <p:nvSpPr>
            <p:cNvPr id="85" name="textruta 84"/>
            <p:cNvSpPr txBox="1"/>
            <p:nvPr/>
          </p:nvSpPr>
          <p:spPr>
            <a:xfrm>
              <a:off x="7874016" y="3003833"/>
              <a:ext cx="1248256" cy="320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sv-SE" sz="1600" dirty="0"/>
            </a:p>
          </p:txBody>
        </p:sp>
        <p:sp>
          <p:nvSpPr>
            <p:cNvPr id="86" name="textruta 85"/>
            <p:cNvSpPr txBox="1"/>
            <p:nvPr/>
          </p:nvSpPr>
          <p:spPr>
            <a:xfrm>
              <a:off x="5245716" y="3020796"/>
              <a:ext cx="1220601" cy="203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sv-SE" sz="800" dirty="0"/>
            </a:p>
          </p:txBody>
        </p:sp>
        <p:sp>
          <p:nvSpPr>
            <p:cNvPr id="87" name="textruta 86"/>
            <p:cNvSpPr txBox="1"/>
            <p:nvPr/>
          </p:nvSpPr>
          <p:spPr>
            <a:xfrm>
              <a:off x="3865673" y="3003833"/>
              <a:ext cx="1472225" cy="203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sv-SE" sz="800" dirty="0" smtClean="0"/>
            </a:p>
          </p:txBody>
        </p:sp>
        <p:sp>
          <p:nvSpPr>
            <p:cNvPr id="88" name="textruta 87"/>
            <p:cNvSpPr txBox="1"/>
            <p:nvPr/>
          </p:nvSpPr>
          <p:spPr>
            <a:xfrm>
              <a:off x="1423584" y="3020795"/>
              <a:ext cx="1168184" cy="203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sv-SE" sz="800" dirty="0"/>
            </a:p>
          </p:txBody>
        </p:sp>
        <p:sp>
          <p:nvSpPr>
            <p:cNvPr id="89" name="textruta 88"/>
            <p:cNvSpPr txBox="1"/>
            <p:nvPr/>
          </p:nvSpPr>
          <p:spPr>
            <a:xfrm>
              <a:off x="2643407" y="3025712"/>
              <a:ext cx="1278010" cy="203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sv-SE" sz="800" dirty="0"/>
            </a:p>
          </p:txBody>
        </p:sp>
      </p:grpSp>
      <p:cxnSp>
        <p:nvCxnSpPr>
          <p:cNvPr id="90" name="Rak koppling 89"/>
          <p:cNvCxnSpPr/>
          <p:nvPr/>
        </p:nvCxnSpPr>
        <p:spPr>
          <a:xfrm flipH="1">
            <a:off x="4571904" y="1324635"/>
            <a:ext cx="96" cy="14014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1" name="Rak koppling 90"/>
          <p:cNvCxnSpPr/>
          <p:nvPr/>
        </p:nvCxnSpPr>
        <p:spPr>
          <a:xfrm flipH="1">
            <a:off x="7153814" y="1324636"/>
            <a:ext cx="96" cy="14014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3" name="Rak koppling 92"/>
          <p:cNvCxnSpPr/>
          <p:nvPr/>
        </p:nvCxnSpPr>
        <p:spPr>
          <a:xfrm flipH="1">
            <a:off x="1701423" y="1311284"/>
            <a:ext cx="96" cy="14014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4" name="Rak koppling 93"/>
          <p:cNvCxnSpPr/>
          <p:nvPr/>
        </p:nvCxnSpPr>
        <p:spPr>
          <a:xfrm>
            <a:off x="4571904" y="1029785"/>
            <a:ext cx="96" cy="26792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3" name="Rektangel med rundade hörn 62"/>
          <p:cNvSpPr/>
          <p:nvPr/>
        </p:nvSpPr>
        <p:spPr>
          <a:xfrm>
            <a:off x="3946012" y="3929804"/>
            <a:ext cx="1213034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Öppenvård</a:t>
            </a:r>
          </a:p>
        </p:txBody>
      </p:sp>
      <p:sp>
        <p:nvSpPr>
          <p:cNvPr id="64" name="Rektangel med rundade hörn 63"/>
          <p:cNvSpPr/>
          <p:nvPr/>
        </p:nvSpPr>
        <p:spPr>
          <a:xfrm>
            <a:off x="5416402" y="3622923"/>
            <a:ext cx="1080000" cy="252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b="1" dirty="0" smtClean="0">
                <a:solidFill>
                  <a:schemeClr val="tx1"/>
                </a:solidFill>
              </a:rPr>
              <a:t>SÄBO Öregrund</a:t>
            </a:r>
          </a:p>
          <a:p>
            <a:pPr algn="ctr"/>
            <a:endParaRPr lang="sv-SE" sz="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itel rö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12379</TotalTime>
  <Words>245</Words>
  <Application>Microsoft Office PowerPoint</Application>
  <PresentationFormat>Bildspel på skärmen (16:9)</PresentationFormat>
  <Paragraphs>143</Paragraphs>
  <Slides>3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6" baseType="lpstr">
      <vt:lpstr>Arial</vt:lpstr>
      <vt:lpstr>Calibri</vt:lpstr>
      <vt:lpstr>Kapitel röd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Hallerström, Pernilla</dc:creator>
  <cp:lastModifiedBy>Tina Luther</cp:lastModifiedBy>
  <cp:revision>349</cp:revision>
  <cp:lastPrinted>2022-05-04T06:25:22Z</cp:lastPrinted>
  <dcterms:created xsi:type="dcterms:W3CDTF">2015-12-21T10:33:10Z</dcterms:created>
  <dcterms:modified xsi:type="dcterms:W3CDTF">2024-04-29T11:24:38Z</dcterms:modified>
</cp:coreProperties>
</file>