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3" r:id="rId5"/>
    <p:sldMasterId id="2147483676" r:id="rId6"/>
  </p:sldMasterIdLst>
  <p:notesMasterIdLst>
    <p:notesMasterId r:id="rId28"/>
  </p:notesMasterIdLst>
  <p:sldIdLst>
    <p:sldId id="285" r:id="rId7"/>
    <p:sldId id="359" r:id="rId8"/>
    <p:sldId id="360" r:id="rId9"/>
    <p:sldId id="290" r:id="rId10"/>
    <p:sldId id="395" r:id="rId11"/>
    <p:sldId id="396" r:id="rId12"/>
    <p:sldId id="397" r:id="rId13"/>
    <p:sldId id="383" r:id="rId14"/>
    <p:sldId id="387" r:id="rId15"/>
    <p:sldId id="388" r:id="rId16"/>
    <p:sldId id="379" r:id="rId17"/>
    <p:sldId id="393" r:id="rId18"/>
    <p:sldId id="394" r:id="rId19"/>
    <p:sldId id="378" r:id="rId20"/>
    <p:sldId id="381" r:id="rId21"/>
    <p:sldId id="389" r:id="rId22"/>
    <p:sldId id="390" r:id="rId23"/>
    <p:sldId id="391" r:id="rId24"/>
    <p:sldId id="392" r:id="rId25"/>
    <p:sldId id="380" r:id="rId26"/>
    <p:sldId id="357" r:id="rId27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477" userDrawn="1">
          <p15:clr>
            <a:srgbClr val="A4A3A4"/>
          </p15:clr>
        </p15:guide>
        <p15:guide id="3" orient="horz" pos="202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B091"/>
    <a:srgbClr val="4E798B"/>
    <a:srgbClr val="FFD147"/>
    <a:srgbClr val="96D3D1"/>
    <a:srgbClr val="EF7D00"/>
    <a:srgbClr val="4882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CBB36E-16C6-412B-A3F2-0FA678A89E98}" v="9" dt="2025-07-07T13:04:04.6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93" autoAdjust="0"/>
    <p:restoredTop sz="94496" autoAdjust="0"/>
  </p:normalViewPr>
  <p:slideViewPr>
    <p:cSldViewPr snapToGrid="0">
      <p:cViewPr varScale="1">
        <p:scale>
          <a:sx n="79" d="100"/>
          <a:sy n="79" d="100"/>
        </p:scale>
        <p:origin x="989" y="82"/>
      </p:cViewPr>
      <p:guideLst>
        <p:guide pos="3477"/>
        <p:guide orient="horz" pos="202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3804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46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0AA436-D68C-40BE-BE15-6A4ADD437724}" type="datetimeFigureOut">
              <a:rPr lang="sv-SE" smtClean="0"/>
              <a:t>2026-03-09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D24F1D-4F32-4BF8-BD7D-54CC0145D0C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47487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24F1D-4F32-4BF8-BD7D-54CC0145D0C6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9092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000" b="1" u="sng" dirty="0"/>
              <a:t>Vid</a:t>
            </a:r>
            <a:r>
              <a:rPr lang="sv-SE" sz="1000" b="1" u="sng" baseline="0" dirty="0"/>
              <a:t> brand gäller följande:</a:t>
            </a:r>
          </a:p>
          <a:p>
            <a:r>
              <a:rPr lang="sv-SE" sz="1000" b="1" dirty="0"/>
              <a:t>RÄDDA</a:t>
            </a:r>
            <a:r>
              <a:rPr lang="sv-SE" sz="1000" dirty="0"/>
              <a:t> – Sätt dig själv och dina kollegor/besökare i säkerhet. Utrym via närmaste väg, som i det här rummet ligger där –</a:t>
            </a:r>
            <a:r>
              <a:rPr lang="sv-SE" sz="1000" baseline="0" dirty="0"/>
              <a:t> (visa var den är</a:t>
            </a:r>
            <a:r>
              <a:rPr lang="sv-SE" sz="1000" dirty="0"/>
              <a:t>). När ni har lämnat byggnaden, bege er direkt till återsamlingsplatsen,</a:t>
            </a:r>
            <a:r>
              <a:rPr lang="sv-SE" sz="1000" baseline="0" dirty="0"/>
              <a:t> som </a:t>
            </a:r>
            <a:r>
              <a:rPr lang="sv-SE" sz="1000" dirty="0"/>
              <a:t>ligger bakom byggnaden </a:t>
            </a:r>
            <a:r>
              <a:rPr lang="sv-SE" sz="1000" dirty="0" err="1"/>
              <a:t>Vinkelboda</a:t>
            </a:r>
            <a:r>
              <a:rPr lang="sv-SE" sz="1000" dirty="0"/>
              <a:t> – (visa</a:t>
            </a:r>
            <a:r>
              <a:rPr lang="sv-SE" sz="1000" baseline="0" dirty="0"/>
              <a:t> var det ligger</a:t>
            </a:r>
            <a:r>
              <a:rPr lang="sv-SE" sz="1000" dirty="0"/>
              <a:t>) – och är uppmärkt med den här skylten – (peka på skylten). </a:t>
            </a:r>
          </a:p>
          <a:p>
            <a:endParaRPr lang="sv-SE" sz="1000" b="1" dirty="0"/>
          </a:p>
          <a:p>
            <a:r>
              <a:rPr lang="sv-SE" sz="1000" b="1" dirty="0"/>
              <a:t>Använd inte hissarna!</a:t>
            </a:r>
            <a:r>
              <a:rPr lang="sv-SE" sz="1000" dirty="0"/>
              <a:t/>
            </a:r>
            <a:br>
              <a:rPr lang="sv-SE" sz="1000" dirty="0"/>
            </a:br>
            <a:endParaRPr lang="sv-SE" sz="1000" dirty="0"/>
          </a:p>
          <a:p>
            <a:r>
              <a:rPr lang="sv-SE" sz="1000" b="1" dirty="0"/>
              <a:t>VARNA</a:t>
            </a:r>
            <a:r>
              <a:rPr lang="sv-SE" sz="1000" dirty="0"/>
              <a:t> – Varna andra som kan vara i fara.</a:t>
            </a:r>
          </a:p>
          <a:p>
            <a:endParaRPr lang="sv-SE" sz="1000" b="1" dirty="0"/>
          </a:p>
          <a:p>
            <a:r>
              <a:rPr lang="sv-SE" sz="1000" b="1" dirty="0"/>
              <a:t>LARMA</a:t>
            </a:r>
            <a:r>
              <a:rPr lang="sv-SE" sz="1000" dirty="0"/>
              <a:t> – Om brand uppstått</a:t>
            </a:r>
            <a:r>
              <a:rPr lang="sv-SE" sz="1000" baseline="0" dirty="0"/>
              <a:t> och</a:t>
            </a:r>
            <a:r>
              <a:rPr lang="sv-SE" sz="1000" dirty="0"/>
              <a:t> brandlarmet inte ljuder, tryck på </a:t>
            </a:r>
            <a:r>
              <a:rPr lang="sv-SE" sz="1000" dirty="0" err="1"/>
              <a:t>larmknappen</a:t>
            </a:r>
            <a:r>
              <a:rPr lang="sv-SE" sz="1000" dirty="0"/>
              <a:t> i den</a:t>
            </a:r>
            <a:r>
              <a:rPr lang="sv-SE" sz="1000" baseline="0" dirty="0"/>
              <a:t> röda larmdosan - dessa</a:t>
            </a:r>
            <a:r>
              <a:rPr lang="sv-SE" sz="1000" dirty="0"/>
              <a:t> finns på varje våningsplan.</a:t>
            </a:r>
          </a:p>
          <a:p>
            <a:endParaRPr lang="sv-SE" sz="1000" b="1" dirty="0"/>
          </a:p>
          <a:p>
            <a:r>
              <a:rPr lang="sv-SE" sz="1000" b="1" dirty="0"/>
              <a:t>SLÄCK</a:t>
            </a:r>
            <a:r>
              <a:rPr lang="sv-SE" sz="1000" dirty="0"/>
              <a:t> – Släck branden om du tror att du klarar det utan att utsätta dig själv för fara.</a:t>
            </a:r>
          </a:p>
          <a:p>
            <a:endParaRPr lang="sv-SE" sz="1000" b="1" dirty="0"/>
          </a:p>
          <a:p>
            <a:r>
              <a:rPr lang="sv-SE" sz="1000" b="1" u="sng" dirty="0"/>
              <a:t>Övrigt: </a:t>
            </a:r>
          </a:p>
          <a:p>
            <a:r>
              <a:rPr lang="sv-SE" sz="1000" b="1" dirty="0"/>
              <a:t>HJÄRTSTARTARE</a:t>
            </a:r>
          </a:p>
          <a:p>
            <a:r>
              <a:rPr lang="sv-SE" sz="1000" dirty="0"/>
              <a:t>Det finns två stycken hjärtstartare i kommunhuset:</a:t>
            </a:r>
            <a:br>
              <a:rPr lang="sv-SE" sz="1000" dirty="0"/>
            </a:br>
            <a:r>
              <a:rPr lang="sv-SE" sz="1000" dirty="0"/>
              <a:t>-En sitter i lobbyn, på väggen till vänster om dörren in till cafeterian.</a:t>
            </a:r>
            <a:br>
              <a:rPr lang="sv-SE" sz="1000" dirty="0"/>
            </a:br>
            <a:r>
              <a:rPr lang="sv-SE" sz="1000" dirty="0"/>
              <a:t>-Den andra sitter på andra våningen i hus 2, precis innanför gången som leder från hus 1 till hus 2.</a:t>
            </a:r>
          </a:p>
          <a:p>
            <a:endParaRPr lang="sv-SE" sz="1000" dirty="0"/>
          </a:p>
          <a:p>
            <a:r>
              <a:rPr lang="sv-SE" sz="1000" b="1" dirty="0"/>
              <a:t>ÖSTHAMMARS KOMMUNS VÄRDEGRUND</a:t>
            </a:r>
          </a:p>
          <a:p>
            <a:r>
              <a:rPr lang="sv-SE" sz="1000" b="0" dirty="0"/>
              <a:t>Öppenhet </a:t>
            </a:r>
            <a:r>
              <a:rPr lang="sv-SE" sz="1000" dirty="0"/>
              <a:t>är ett av våra nyckelord. Det innebär att alla får komma till tals, att vi lyssnar på varandra och är ödmjuka inför andras erfarenheter och åsikter.</a:t>
            </a:r>
          </a:p>
          <a:p>
            <a:endParaRPr lang="sv-SE" sz="1000" b="1" dirty="0"/>
          </a:p>
          <a:p>
            <a:r>
              <a:rPr lang="sv-SE" sz="1000" b="1" dirty="0"/>
              <a:t>ÖVNING</a:t>
            </a:r>
          </a:p>
          <a:p>
            <a:r>
              <a:rPr lang="sv-SE" sz="1000" dirty="0"/>
              <a:t>Informera</a:t>
            </a:r>
            <a:r>
              <a:rPr lang="sv-SE" sz="1000" baseline="0" dirty="0"/>
              <a:t> besökarna om det är någon typ av utrymningsövning som ska genomföras när de är i kommunhuset. </a:t>
            </a:r>
            <a:endParaRPr lang="sv-SE" sz="100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24F1D-4F32-4BF8-BD7D-54CC0145D0C6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26422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24F1D-4F32-4BF8-BD7D-54CC0145D0C6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04668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24F1D-4F32-4BF8-BD7D-54CC0145D0C6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0727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24F1D-4F32-4BF8-BD7D-54CC0145D0C6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76886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24F1D-4F32-4BF8-BD7D-54CC0145D0C6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1547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24F1D-4F32-4BF8-BD7D-54CC0145D0C6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46403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24F1D-4F32-4BF8-BD7D-54CC0145D0C6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33236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4350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229E7-6650-4249-B7BA-AE0CB4C01F7B}" type="datetimeFigureOut">
              <a:rPr lang="sv-SE" smtClean="0"/>
              <a:t>2026-03-09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4DA573-D77C-4869-BCD8-D3ADA6B2944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8336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229E7-6650-4249-B7BA-AE0CB4C01F7B}" type="datetimeFigureOut">
              <a:rPr lang="sv-SE" smtClean="0"/>
              <a:t>2026-03-09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4DA573-D77C-4869-BCD8-D3ADA6B2944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15201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191069" y="124343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 smtClean="0"/>
              <a:t>Redigera format för bakgrundstext</a:t>
            </a:r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818" y="6097016"/>
            <a:ext cx="1446197" cy="442493"/>
          </a:xfrm>
          <a:prstGeom prst="rect">
            <a:avLst/>
          </a:prstGeom>
        </p:spPr>
      </p:pic>
      <p:sp>
        <p:nvSpPr>
          <p:cNvPr id="9" name="Platshållare för bild 15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5556738" cy="685800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2133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6" name="Platshållare för text 3"/>
          <p:cNvSpPr>
            <a:spLocks noGrp="1"/>
          </p:cNvSpPr>
          <p:nvPr>
            <p:ph type="body" sz="half" idx="16" hasCustomPrompt="1"/>
          </p:nvPr>
        </p:nvSpPr>
        <p:spPr>
          <a:xfrm>
            <a:off x="6191068" y="402300"/>
            <a:ext cx="5282894" cy="406592"/>
          </a:xfrm>
        </p:spPr>
        <p:txBody>
          <a:bodyPr>
            <a:noAutofit/>
          </a:bodyPr>
          <a:lstStyle>
            <a:lvl1pPr marL="0" indent="0">
              <a:buNone/>
              <a:defRPr sz="3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 smtClean="0"/>
              <a:t>Redigera format för rubrik</a:t>
            </a:r>
          </a:p>
        </p:txBody>
      </p:sp>
    </p:spTree>
    <p:extLst>
      <p:ext uri="{BB962C8B-B14F-4D97-AF65-F5344CB8AC3E}">
        <p14:creationId xmlns:p14="http://schemas.microsoft.com/office/powerpoint/2010/main" val="754879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0381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128" y="5767811"/>
            <a:ext cx="2491005" cy="76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6351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42715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818" y="6097016"/>
            <a:ext cx="1446197" cy="44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510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818" y="6097016"/>
            <a:ext cx="1446197" cy="44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88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818" y="6097016"/>
            <a:ext cx="1446197" cy="44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45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8200" y="1986915"/>
            <a:ext cx="5157787" cy="3684588"/>
          </a:xfrm>
        </p:spPr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0612" y="2007870"/>
            <a:ext cx="5183188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0" name="Bildobjekt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818" y="6097016"/>
            <a:ext cx="1446197" cy="44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4933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818" y="6097016"/>
            <a:ext cx="1446197" cy="44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6827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818" y="6097016"/>
            <a:ext cx="1446197" cy="442493"/>
          </a:xfrm>
          <a:prstGeom prst="rect">
            <a:avLst/>
          </a:prstGeom>
        </p:spPr>
      </p:pic>
      <p:sp>
        <p:nvSpPr>
          <p:cNvPr id="6" name="Platshållare för bild 15"/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5433646" cy="685800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2133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28313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229E7-6650-4249-B7BA-AE0CB4C01F7B}" type="datetimeFigureOut">
              <a:rPr lang="sv-SE" smtClean="0"/>
              <a:t>2026-03-09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4DA573-D77C-4869-BCD8-D3ADA6B2944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02190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191069" y="124343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Redigera format för bakgrundstext</a:t>
            </a:r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818" y="6097016"/>
            <a:ext cx="1446197" cy="442493"/>
          </a:xfrm>
          <a:prstGeom prst="rect">
            <a:avLst/>
          </a:prstGeom>
        </p:spPr>
      </p:pic>
      <p:sp>
        <p:nvSpPr>
          <p:cNvPr id="9" name="Platshållare för bild 15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5556738" cy="685800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2133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6" name="Platshållare för text 3"/>
          <p:cNvSpPr>
            <a:spLocks noGrp="1"/>
          </p:cNvSpPr>
          <p:nvPr>
            <p:ph type="body" sz="half" idx="16" hasCustomPrompt="1"/>
          </p:nvPr>
        </p:nvSpPr>
        <p:spPr>
          <a:xfrm>
            <a:off x="6191068" y="402300"/>
            <a:ext cx="5282894" cy="406592"/>
          </a:xfrm>
        </p:spPr>
        <p:txBody>
          <a:bodyPr>
            <a:noAutofit/>
          </a:bodyPr>
          <a:lstStyle>
            <a:lvl1pPr marL="0" indent="0">
              <a:buNone/>
              <a:defRPr sz="3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Redigera format för rubrik</a:t>
            </a:r>
          </a:p>
        </p:txBody>
      </p:sp>
    </p:spTree>
    <p:extLst>
      <p:ext uri="{BB962C8B-B14F-4D97-AF65-F5344CB8AC3E}">
        <p14:creationId xmlns:p14="http://schemas.microsoft.com/office/powerpoint/2010/main" val="30297322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818" y="6097016"/>
            <a:ext cx="1446197" cy="44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0748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6EB33-7711-478D-95A9-2883431D48C8}" type="datetimeFigureOut">
              <a:rPr lang="sv-SE" smtClean="0"/>
              <a:t>2026-03-09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AF542-F179-40D0-9297-8316D1B8E32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91662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6EB33-7711-478D-95A9-2883431D48C8}" type="datetimeFigureOut">
              <a:rPr lang="sv-SE" smtClean="0"/>
              <a:t>2026-03-09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AF542-F179-40D0-9297-8316D1B8E32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643609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D9DEB-FF63-458B-8DA9-828C989F3CA3}" type="datetimeFigureOut">
              <a:rPr lang="sv-SE" smtClean="0"/>
              <a:t>2026-03-09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901B8-D7D0-4223-8EED-5476F1485B0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3944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D9DEB-FF63-458B-8DA9-828C989F3CA3}" type="datetimeFigureOut">
              <a:rPr lang="sv-SE" smtClean="0"/>
              <a:t>2026-03-09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901B8-D7D0-4223-8EED-5476F1485B0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529250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D9DEB-FF63-458B-8DA9-828C989F3CA3}" type="datetimeFigureOut">
              <a:rPr lang="sv-SE" smtClean="0"/>
              <a:t>2026-03-09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901B8-D7D0-4223-8EED-5476F1485B0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243922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D9DEB-FF63-458B-8DA9-828C989F3CA3}" type="datetimeFigureOut">
              <a:rPr lang="sv-SE" smtClean="0"/>
              <a:t>2026-03-09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901B8-D7D0-4223-8EED-5476F1485B0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963249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D9DEB-FF63-458B-8DA9-828C989F3CA3}" type="datetimeFigureOut">
              <a:rPr lang="sv-SE" smtClean="0"/>
              <a:t>2026-03-09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901B8-D7D0-4223-8EED-5476F1485B0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861490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D9DEB-FF63-458B-8DA9-828C989F3CA3}" type="datetimeFigureOut">
              <a:rPr lang="sv-SE" smtClean="0"/>
              <a:t>2026-03-09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901B8-D7D0-4223-8EED-5476F1485B0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8547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229E7-6650-4249-B7BA-AE0CB4C01F7B}" type="datetimeFigureOut">
              <a:rPr lang="sv-SE" smtClean="0"/>
              <a:t>2026-03-09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4DA573-D77C-4869-BCD8-D3ADA6B2944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917459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D9DEB-FF63-458B-8DA9-828C989F3CA3}" type="datetimeFigureOut">
              <a:rPr lang="sv-SE" smtClean="0"/>
              <a:t>2026-03-09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901B8-D7D0-4223-8EED-5476F1485B0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490551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D9DEB-FF63-458B-8DA9-828C989F3CA3}" type="datetimeFigureOut">
              <a:rPr lang="sv-SE" smtClean="0"/>
              <a:t>2026-03-09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901B8-D7D0-4223-8EED-5476F1485B0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23825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D9DEB-FF63-458B-8DA9-828C989F3CA3}" type="datetimeFigureOut">
              <a:rPr lang="sv-SE" smtClean="0"/>
              <a:t>2026-03-09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901B8-D7D0-4223-8EED-5476F1485B0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851248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D9DEB-FF63-458B-8DA9-828C989F3CA3}" type="datetimeFigureOut">
              <a:rPr lang="sv-SE" smtClean="0"/>
              <a:t>2026-03-09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901B8-D7D0-4223-8EED-5476F1485B0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784613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D9DEB-FF63-458B-8DA9-828C989F3CA3}" type="datetimeFigureOut">
              <a:rPr lang="sv-SE" smtClean="0"/>
              <a:t>2026-03-09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901B8-D7D0-4223-8EED-5476F1485B0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64772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3237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+mn-lt"/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359632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359632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818" y="6097016"/>
            <a:ext cx="1446197" cy="44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48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229E7-6650-4249-B7BA-AE0CB4C01F7B}" type="datetimeFigureOut">
              <a:rPr lang="sv-SE" smtClean="0"/>
              <a:t>2026-03-09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4DA573-D77C-4869-BCD8-D3ADA6B2944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6327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78180" y="487045"/>
            <a:ext cx="10515600" cy="625475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+mn-lt"/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818" y="6097016"/>
            <a:ext cx="1446197" cy="44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154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818" y="6097016"/>
            <a:ext cx="1446197" cy="442493"/>
          </a:xfrm>
          <a:prstGeom prst="rect">
            <a:avLst/>
          </a:prstGeom>
        </p:spPr>
      </p:pic>
      <p:sp>
        <p:nvSpPr>
          <p:cNvPr id="9" name="Rubrik 1"/>
          <p:cNvSpPr>
            <a:spLocks noGrp="1"/>
          </p:cNvSpPr>
          <p:nvPr>
            <p:ph type="title"/>
          </p:nvPr>
        </p:nvSpPr>
        <p:spPr>
          <a:xfrm>
            <a:off x="5830474" y="495831"/>
            <a:ext cx="5898465" cy="625475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+mn-lt"/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10" name="Platshållare för bild 15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5530362" cy="685800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2133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5830474" y="137531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1813306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+mn-lt"/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Redigera format för bakgrundstext</a:t>
            </a:r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818" y="6097016"/>
            <a:ext cx="1446197" cy="44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729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818" y="6097016"/>
            <a:ext cx="1446197" cy="44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375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4301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6EB33-7711-478D-95A9-2883431D48C8}" type="datetimeFigureOut">
              <a:rPr lang="sv-SE" smtClean="0"/>
              <a:t>2026-03-09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7AF542-F179-40D0-9297-8316D1B8E32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26592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D9DEB-FF63-458B-8DA9-828C989F3CA3}" type="datetimeFigureOut">
              <a:rPr lang="sv-SE" smtClean="0"/>
              <a:t>2026-03-09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901B8-D7D0-4223-8EED-5476F1485B0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70343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3.pn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80BE50BF-F283-4EBE-A6BB-DC9C32831B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2937"/>
            <a:ext cx="12192000" cy="1488158"/>
          </a:xfrm>
          <a:prstGeom prst="rect">
            <a:avLst/>
          </a:prstGeom>
        </p:spPr>
      </p:pic>
      <p:sp>
        <p:nvSpPr>
          <p:cNvPr id="14" name="textruta 13"/>
          <p:cNvSpPr txBox="1"/>
          <p:nvPr/>
        </p:nvSpPr>
        <p:spPr>
          <a:xfrm>
            <a:off x="0" y="141311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Samhällsbyggnadsfrukost</a:t>
            </a:r>
            <a:endParaRPr lang="sv-SE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Bildobjekt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818" y="6097016"/>
            <a:ext cx="1446197" cy="442493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4419FE8B-CD45-4B31-50F8-69FC2F5B004C}"/>
              </a:ext>
            </a:extLst>
          </p:cNvPr>
          <p:cNvSpPr txBox="1"/>
          <p:nvPr/>
        </p:nvSpPr>
        <p:spPr>
          <a:xfrm>
            <a:off x="0" y="2448066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2026-03-09</a:t>
            </a:r>
            <a:endParaRPr lang="sv-S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62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818" y="6097016"/>
            <a:ext cx="1446197" cy="442493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C666C3BD-9CFD-4EE2-B951-EC5A47930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434" y="688871"/>
            <a:ext cx="5898465" cy="625475"/>
          </a:xfrm>
        </p:spPr>
        <p:txBody>
          <a:bodyPr/>
          <a:lstStyle/>
          <a:p>
            <a:endParaRPr lang="sv-S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latshållare för text 3">
            <a:extLst>
              <a:ext uri="{FF2B5EF4-FFF2-40B4-BE49-F238E27FC236}">
                <a16:creationId xmlns:a16="http://schemas.microsoft.com/office/drawing/2014/main" id="{D3F633F9-01BA-5AF3-C52E-1A588F3A24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0053" y="1954433"/>
            <a:ext cx="8307947" cy="3811588"/>
          </a:xfrm>
        </p:spPr>
        <p:txBody>
          <a:bodyPr/>
          <a:lstStyle/>
          <a:p>
            <a:endParaRPr lang="sv-SE" dirty="0"/>
          </a:p>
        </p:txBody>
      </p:sp>
      <p:pic>
        <p:nvPicPr>
          <p:cNvPr id="8" name="Bildobjekt 7" descr="Nytt handelsområde och möjliga bostadsområden, Östhammars tätort. ">
            <a:extLst>
              <a:ext uri="{FF2B5EF4-FFF2-40B4-BE49-F238E27FC236}">
                <a16:creationId xmlns:a16="http://schemas.microsoft.com/office/drawing/2014/main" id="{3DC34EBA-EE7B-451A-CECA-5597B8BB62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85223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C99906CE-4B4D-A2D5-7ED6-44D23B3474F2}"/>
              </a:ext>
            </a:extLst>
          </p:cNvPr>
          <p:cNvSpPr txBox="1"/>
          <p:nvPr/>
        </p:nvSpPr>
        <p:spPr>
          <a:xfrm>
            <a:off x="4528457" y="288761"/>
            <a:ext cx="3929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>
                <a:solidFill>
                  <a:schemeClr val="bg1"/>
                </a:solidFill>
              </a:rPr>
              <a:t>Utvecklingsområden utpekade i ÖP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A3EF6CE5-63DC-454C-E1FB-513BD1449DD2}"/>
              </a:ext>
            </a:extLst>
          </p:cNvPr>
          <p:cNvSpPr txBox="1"/>
          <p:nvPr/>
        </p:nvSpPr>
        <p:spPr>
          <a:xfrm>
            <a:off x="4125685" y="4999609"/>
            <a:ext cx="4332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>
                <a:solidFill>
                  <a:schemeClr val="bg1"/>
                </a:solidFill>
              </a:rPr>
              <a:t>Möjligt nytt handelsområde</a:t>
            </a:r>
          </a:p>
        </p:txBody>
      </p:sp>
    </p:spTree>
    <p:extLst>
      <p:ext uri="{BB962C8B-B14F-4D97-AF65-F5344CB8AC3E}">
        <p14:creationId xmlns:p14="http://schemas.microsoft.com/office/powerpoint/2010/main" val="3458617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D3D1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818" y="6097016"/>
            <a:ext cx="1446197" cy="442493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C666C3BD-9CFD-4EE2-B951-EC5A47930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434" y="688871"/>
            <a:ext cx="5898465" cy="625475"/>
          </a:xfrm>
        </p:spPr>
        <p:txBody>
          <a:bodyPr/>
          <a:lstStyle/>
          <a:p>
            <a:pPr lvl="0"/>
            <a:r>
              <a:rPr lang="sv-SE" sz="3200" dirty="0">
                <a:latin typeface="Gill Sans MT" panose="020B0502020104020203" pitchFamily="34" charset="0"/>
              </a:rPr>
              <a:t>Stefan Lundström, markansvarig</a:t>
            </a:r>
          </a:p>
        </p:txBody>
      </p:sp>
      <p:sp>
        <p:nvSpPr>
          <p:cNvPr id="6" name="Platshållare för text 3">
            <a:extLst>
              <a:ext uri="{FF2B5EF4-FFF2-40B4-BE49-F238E27FC236}">
                <a16:creationId xmlns:a16="http://schemas.microsoft.com/office/drawing/2014/main" id="{D3F633F9-01BA-5AF3-C52E-1A588F3A24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0053" y="1954433"/>
            <a:ext cx="8307947" cy="3811588"/>
          </a:xfrm>
        </p:spPr>
        <p:txBody>
          <a:bodyPr/>
          <a:lstStyle/>
          <a:p>
            <a:pPr lvl="0"/>
            <a:r>
              <a:rPr lang="sv-SE" b="1" dirty="0" smtClean="0">
                <a:latin typeface="Gill Sans MT" panose="020B0502020104020203" pitchFamily="34" charset="0"/>
              </a:rPr>
              <a:t>Handelsetableringar - </a:t>
            </a:r>
            <a:r>
              <a:rPr lang="sv-SE" b="1" dirty="0">
                <a:latin typeface="Gill Sans MT" panose="020B0502020104020203" pitchFamily="34" charset="0"/>
              </a:rPr>
              <a:t>Nya och </a:t>
            </a:r>
            <a:r>
              <a:rPr lang="sv-SE" b="1" dirty="0" smtClean="0">
                <a:latin typeface="Gill Sans MT" panose="020B0502020104020203" pitchFamily="34" charset="0"/>
              </a:rPr>
              <a:t>kommande</a:t>
            </a:r>
          </a:p>
          <a:p>
            <a:pPr lvl="0"/>
            <a:endParaRPr lang="sv-SE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881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F624A-0D54-9075-EEC5-2F2883AFF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60E6918F-A213-2920-EA49-006142B8FA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2937"/>
            <a:ext cx="12192000" cy="1488158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ED8A8AEF-1D51-3A3C-806D-4721D46ABC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818" y="6097016"/>
            <a:ext cx="1446197" cy="442493"/>
          </a:xfrm>
          <a:prstGeom prst="rect">
            <a:avLst/>
          </a:prstGeom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A61B5062-57CA-B2E9-CFA3-2C8FD3044EFF}"/>
              </a:ext>
            </a:extLst>
          </p:cNvPr>
          <p:cNvSpPr txBox="1"/>
          <p:nvPr/>
        </p:nvSpPr>
        <p:spPr>
          <a:xfrm>
            <a:off x="689267" y="346387"/>
            <a:ext cx="11139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dirty="0"/>
              <a:t>Handelsetableringar, nya och kommande</a:t>
            </a:r>
            <a:endParaRPr lang="sv-SE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latshållare för text 4">
            <a:extLst>
              <a:ext uri="{FF2B5EF4-FFF2-40B4-BE49-F238E27FC236}">
                <a16:creationId xmlns:a16="http://schemas.microsoft.com/office/drawing/2014/main" id="{A00C005C-D5FB-A4CF-26E1-4712704400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6109" y="1426312"/>
            <a:ext cx="8673591" cy="3409848"/>
          </a:xfrm>
        </p:spPr>
        <p:txBody>
          <a:bodyPr/>
          <a:lstStyle/>
          <a:p>
            <a:r>
              <a:rPr lang="sv-SE" sz="2800" b="1" dirty="0">
                <a:latin typeface="Arial" panose="020B0604020202020204" pitchFamily="34" charset="0"/>
                <a:cs typeface="Arial" panose="020B0604020202020204" pitchFamily="34" charset="0"/>
              </a:rPr>
              <a:t>Vilka vet vi är intresserade:</a:t>
            </a:r>
          </a:p>
          <a:p>
            <a:endParaRPr lang="sv-S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sz="1800" dirty="0">
                <a:latin typeface="Arial" panose="020B0604020202020204" pitchFamily="34" charset="0"/>
                <a:cs typeface="Arial" panose="020B0604020202020204" pitchFamily="34" charset="0"/>
              </a:rPr>
              <a:t>Snabbmat, Djuraffär, Jem &amp; Fix, Leksaker (kommer tillbaka), veterinär, Dina Kubik, Elon (</a:t>
            </a:r>
            <a:r>
              <a:rPr lang="sv-SE" sz="1800" dirty="0" err="1">
                <a:latin typeface="Arial" panose="020B0604020202020204" pitchFamily="34" charset="0"/>
                <a:cs typeface="Arial" panose="020B0604020202020204" pitchFamily="34" charset="0"/>
              </a:rPr>
              <a:t>enl</a:t>
            </a:r>
            <a:r>
              <a:rPr lang="sv-SE" sz="1800" dirty="0">
                <a:latin typeface="Arial" panose="020B0604020202020204" pitchFamily="34" charset="0"/>
                <a:cs typeface="Arial" panose="020B0604020202020204" pitchFamily="34" charset="0"/>
              </a:rPr>
              <a:t> rykten)</a:t>
            </a:r>
          </a:p>
          <a:p>
            <a:endParaRPr lang="sv-S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sz="2400" b="1" dirty="0">
                <a:latin typeface="Arial" panose="020B0604020202020204" pitchFamily="34" charset="0"/>
                <a:cs typeface="Arial" panose="020B0604020202020204" pitchFamily="34" charset="0"/>
              </a:rPr>
              <a:t>Vilka tror vi är intresserade:</a:t>
            </a:r>
          </a:p>
          <a:p>
            <a:endParaRPr lang="sv-S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sz="1800" dirty="0">
                <a:latin typeface="Arial" panose="020B0604020202020204" pitchFamily="34" charset="0"/>
                <a:cs typeface="Arial" panose="020B0604020202020204" pitchFamily="34" charset="0"/>
              </a:rPr>
              <a:t>Skor, kläder, gym, besiktning, glasögon, vårdcentral</a:t>
            </a:r>
            <a:r>
              <a:rPr lang="sv-SE" sz="1800">
                <a:latin typeface="Arial" panose="020B0604020202020204" pitchFamily="34" charset="0"/>
                <a:cs typeface="Arial" panose="020B0604020202020204" pitchFamily="34" charset="0"/>
              </a:rPr>
              <a:t>, Systemet?</a:t>
            </a:r>
            <a:endParaRPr lang="sv-S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ildobjekt 2" descr="En bild som visar text, utomhus, himmel, skylt&#10;&#10;AI-genererat innehåll kan vara felaktigt.">
            <a:extLst>
              <a:ext uri="{FF2B5EF4-FFF2-40B4-BE49-F238E27FC236}">
                <a16:creationId xmlns:a16="http://schemas.microsoft.com/office/drawing/2014/main" id="{8BC880C2-BBE3-12E9-2192-C0EC4AE83C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7415" y="94017"/>
            <a:ext cx="2043885" cy="525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127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5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" r="4981"/>
          <a:stretch>
            <a:fillRect/>
          </a:stretch>
        </p:blipFill>
        <p:spPr>
          <a:xfrm>
            <a:off x="0" y="0"/>
            <a:ext cx="5556738" cy="6858000"/>
          </a:xfrm>
        </p:spPr>
      </p:pic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B18D991D-2AC0-5FC2-CE78-3F2AE0D60D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00334" y="1169533"/>
            <a:ext cx="5740029" cy="5526447"/>
          </a:xfrm>
        </p:spPr>
        <p:txBody>
          <a:bodyPr/>
          <a:lstStyle/>
          <a:p>
            <a:r>
              <a:rPr lang="sv-SE" sz="2400" b="1" dirty="0"/>
              <a:t>Tillgänglighet och Service:</a:t>
            </a:r>
            <a:r>
              <a:rPr lang="sv-SE" sz="2400" dirty="0"/>
              <a:t> </a:t>
            </a:r>
          </a:p>
          <a:p>
            <a:r>
              <a:rPr lang="sv-SE" sz="1200" dirty="0"/>
              <a:t>Målet är att kunderna ska ha relativt nära till en butik, vilket minskar behovet av att resa långt. Detta innebär ofta att nya butiker placeras i områden där befolkningen ökar, till exempel i nya stadsdelar, köpcentrum eller i </a:t>
            </a:r>
            <a:r>
              <a:rPr lang="sv-SE" sz="1200" dirty="0">
                <a:highlight>
                  <a:srgbClr val="FFFF00"/>
                </a:highlight>
              </a:rPr>
              <a:t>anslutning till stora dagligvaruhandlare</a:t>
            </a:r>
            <a:r>
              <a:rPr lang="sv-SE" sz="1200" dirty="0"/>
              <a:t>.</a:t>
            </a:r>
          </a:p>
          <a:p>
            <a:r>
              <a:rPr lang="sv-SE" sz="2400" b="1" dirty="0"/>
              <a:t>Befolkningsunderlag och flöden:</a:t>
            </a:r>
            <a:r>
              <a:rPr lang="sv-SE" sz="2400" dirty="0"/>
              <a:t> </a:t>
            </a:r>
          </a:p>
          <a:p>
            <a:r>
              <a:rPr lang="sv-SE" sz="1200" dirty="0"/>
              <a:t>Systembolaget analyserar marknadsunderlag (</a:t>
            </a:r>
            <a:r>
              <a:rPr lang="sv-SE" sz="1200" dirty="0">
                <a:highlight>
                  <a:srgbClr val="FFFF00"/>
                </a:highlight>
              </a:rPr>
              <a:t>hur många som bor i området</a:t>
            </a:r>
            <a:r>
              <a:rPr lang="sv-SE" sz="1200" dirty="0"/>
              <a:t>) och </a:t>
            </a:r>
            <a:r>
              <a:rPr lang="sv-SE" sz="1200" dirty="0">
                <a:highlight>
                  <a:srgbClr val="FFFF00"/>
                </a:highlight>
              </a:rPr>
              <a:t>kundflöden för att bedöma var en butik gör störst nytta.</a:t>
            </a:r>
          </a:p>
          <a:p>
            <a:endParaRPr lang="sv-SE" sz="1200" dirty="0"/>
          </a:p>
          <a:p>
            <a:r>
              <a:rPr lang="sv-SE" sz="2400" b="1" dirty="0"/>
              <a:t>Flytt till större lokaler (optimering):</a:t>
            </a:r>
            <a:r>
              <a:rPr lang="sv-SE" sz="2400" dirty="0"/>
              <a:t> </a:t>
            </a:r>
          </a:p>
          <a:p>
            <a:r>
              <a:rPr lang="sv-SE" sz="1200" dirty="0"/>
              <a:t>Systembolaget resonerar ofta kring att </a:t>
            </a:r>
            <a:r>
              <a:rPr lang="sv-SE" sz="1200" dirty="0">
                <a:highlight>
                  <a:srgbClr val="FFFF00"/>
                </a:highlight>
              </a:rPr>
              <a:t>flytta existerande butiker från stadskärnor till större lokaler i handelsområden</a:t>
            </a:r>
            <a:r>
              <a:rPr lang="sv-SE" sz="1200" dirty="0"/>
              <a:t>. Detta görs för att kunna erbjuda ett bredare sortiment, bättre kundservice och effektivare logistik.</a:t>
            </a:r>
          </a:p>
          <a:p>
            <a:endParaRPr lang="sv-SE" sz="1200" dirty="0"/>
          </a:p>
          <a:p>
            <a:r>
              <a:rPr lang="sv-SE" sz="2400" b="1" dirty="0"/>
              <a:t>Miljö och tillgänglighet:</a:t>
            </a:r>
            <a:r>
              <a:rPr lang="sv-SE" sz="2400" dirty="0"/>
              <a:t> </a:t>
            </a:r>
          </a:p>
          <a:p>
            <a:r>
              <a:rPr lang="sv-SE" sz="1200" dirty="0"/>
              <a:t>Moderna etableringar fokuserar på </a:t>
            </a:r>
            <a:r>
              <a:rPr lang="sv-SE" sz="1200" dirty="0">
                <a:highlight>
                  <a:srgbClr val="FFFF00"/>
                </a:highlight>
              </a:rPr>
              <a:t>god tillgänglighet (parkering, rullstolsanpassning</a:t>
            </a:r>
            <a:r>
              <a:rPr lang="sv-SE" sz="1200" dirty="0"/>
              <a:t>) och att butikerna utformas som självbetjäningsbutiker, vilket är standard idag. 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1F844DF0-6CCB-0696-9E28-8BDAE6824CFD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5917224" y="162020"/>
            <a:ext cx="5282894" cy="406592"/>
          </a:xfrm>
        </p:spPr>
        <p:txBody>
          <a:bodyPr/>
          <a:lstStyle/>
          <a:p>
            <a:r>
              <a:rPr lang="sv-SE" b="1" dirty="0"/>
              <a:t>Kommer Systembolaget?</a:t>
            </a:r>
          </a:p>
        </p:txBody>
      </p:sp>
    </p:spTree>
    <p:extLst>
      <p:ext uri="{BB962C8B-B14F-4D97-AF65-F5344CB8AC3E}">
        <p14:creationId xmlns:p14="http://schemas.microsoft.com/office/powerpoint/2010/main" val="4193570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D3D1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818" y="6097016"/>
            <a:ext cx="1446197" cy="442493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C666C3BD-9CFD-4EE2-B951-EC5A47930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434" y="688871"/>
            <a:ext cx="5898465" cy="625475"/>
          </a:xfrm>
        </p:spPr>
        <p:txBody>
          <a:bodyPr/>
          <a:lstStyle/>
          <a:p>
            <a:pPr lvl="0"/>
            <a:r>
              <a:rPr lang="sv-SE" sz="3200" dirty="0" smtClean="0">
                <a:latin typeface="Gill Sans MT" panose="020B0502020104020203" pitchFamily="34" charset="0"/>
              </a:rPr>
              <a:t>Joakim </a:t>
            </a:r>
            <a:r>
              <a:rPr lang="sv-SE" sz="3200" dirty="0" err="1">
                <a:latin typeface="Gill Sans MT" panose="020B0502020104020203" pitchFamily="34" charset="0"/>
              </a:rPr>
              <a:t>Risom</a:t>
            </a:r>
            <a:r>
              <a:rPr lang="sv-SE" sz="3200" dirty="0">
                <a:latin typeface="Gill Sans MT" panose="020B0502020104020203" pitchFamily="34" charset="0"/>
              </a:rPr>
              <a:t>, </a:t>
            </a:r>
            <a:r>
              <a:rPr lang="sv-SE" sz="3200" dirty="0" err="1" smtClean="0">
                <a:latin typeface="Gill Sans MT" panose="020B0502020104020203" pitchFamily="34" charset="0"/>
              </a:rPr>
              <a:t>Sweco</a:t>
            </a:r>
            <a:endParaRPr lang="sv-SE" sz="3200" dirty="0">
              <a:latin typeface="Gill Sans MT" panose="020B0502020104020203" pitchFamily="34" charset="0"/>
            </a:endParaRPr>
          </a:p>
        </p:txBody>
      </p:sp>
      <p:sp>
        <p:nvSpPr>
          <p:cNvPr id="6" name="Platshållare för text 3">
            <a:extLst>
              <a:ext uri="{FF2B5EF4-FFF2-40B4-BE49-F238E27FC236}">
                <a16:creationId xmlns:a16="http://schemas.microsoft.com/office/drawing/2014/main" id="{D3F633F9-01BA-5AF3-C52E-1A588F3A24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0053" y="1954433"/>
            <a:ext cx="8307947" cy="3811588"/>
          </a:xfrm>
        </p:spPr>
        <p:txBody>
          <a:bodyPr/>
          <a:lstStyle/>
          <a:p>
            <a:pPr lvl="0"/>
            <a:r>
              <a:rPr lang="sv-SE" b="1" dirty="0">
                <a:latin typeface="Gill Sans MT" panose="020B0502020104020203" pitchFamily="34" charset="0"/>
              </a:rPr>
              <a:t>Hur får vi trivsamma och effektiva </a:t>
            </a:r>
            <a:r>
              <a:rPr lang="sv-SE" b="1" dirty="0" smtClean="0">
                <a:latin typeface="Gill Sans MT" panose="020B0502020104020203" pitchFamily="34" charset="0"/>
              </a:rPr>
              <a:t>handelsplatser</a:t>
            </a:r>
            <a:endParaRPr lang="sv-SE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62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D3D1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818" y="6097016"/>
            <a:ext cx="1446197" cy="442493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C666C3BD-9CFD-4EE2-B951-EC5A47930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434" y="688871"/>
            <a:ext cx="8531148" cy="625475"/>
          </a:xfrm>
        </p:spPr>
        <p:txBody>
          <a:bodyPr/>
          <a:lstStyle/>
          <a:p>
            <a:pPr lvl="0"/>
            <a:r>
              <a:rPr lang="sv-SE" sz="3200" dirty="0">
                <a:latin typeface="Gill Sans MT" panose="020B0502020104020203" pitchFamily="34" charset="0"/>
              </a:rPr>
              <a:t>Krister Carlsson, markstrateg</a:t>
            </a:r>
          </a:p>
        </p:txBody>
      </p:sp>
      <p:sp>
        <p:nvSpPr>
          <p:cNvPr id="6" name="Platshållare för text 3">
            <a:extLst>
              <a:ext uri="{FF2B5EF4-FFF2-40B4-BE49-F238E27FC236}">
                <a16:creationId xmlns:a16="http://schemas.microsoft.com/office/drawing/2014/main" id="{D3F633F9-01BA-5AF3-C52E-1A588F3A24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0053" y="1954433"/>
            <a:ext cx="8307947" cy="3811588"/>
          </a:xfrm>
        </p:spPr>
        <p:txBody>
          <a:bodyPr/>
          <a:lstStyle/>
          <a:p>
            <a:pPr lvl="0"/>
            <a:r>
              <a:rPr lang="sv-SE" b="1" dirty="0">
                <a:latin typeface="Gill Sans MT" panose="020B0502020104020203" pitchFamily="34" charset="0"/>
              </a:rPr>
              <a:t>Markanvisningar i </a:t>
            </a:r>
            <a:r>
              <a:rPr lang="sv-SE" b="1" dirty="0" smtClean="0">
                <a:latin typeface="Gill Sans MT" panose="020B0502020104020203" pitchFamily="34" charset="0"/>
              </a:rPr>
              <a:t>kommunen</a:t>
            </a:r>
            <a:endParaRPr lang="sv-SE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42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CC07FC2-B711-6150-8385-D7C9D3685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6637" y="1365981"/>
            <a:ext cx="4818206" cy="3811588"/>
          </a:xfrm>
        </p:spPr>
        <p:txBody>
          <a:bodyPr/>
          <a:lstStyle/>
          <a:p>
            <a:r>
              <a:rPr lang="sv-SE" dirty="0" smtClean="0"/>
              <a:t>Osthammar.se &gt; Boende/Trafik/Miljö &gt; Ledig mark och </a:t>
            </a:r>
            <a:r>
              <a:rPr lang="sv-SE" dirty="0" err="1" smtClean="0"/>
              <a:t>loakler</a:t>
            </a:r>
            <a:r>
              <a:rPr lang="sv-SE" dirty="0" smtClean="0"/>
              <a:t> &gt; Lediga byggrätter</a:t>
            </a:r>
            <a:endParaRPr lang="sv-SE" dirty="0"/>
          </a:p>
          <a:p>
            <a:r>
              <a:rPr lang="sv-SE" u="sng" dirty="0" smtClean="0"/>
              <a:t>Sökord: </a:t>
            </a:r>
            <a:r>
              <a:rPr lang="sv-SE" dirty="0" smtClean="0"/>
              <a:t>Byggrätter</a:t>
            </a:r>
            <a:endParaRPr lang="sv-SE" dirty="0"/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33A57226-4AF5-3811-CB60-87B31A9C7C51}"/>
              </a:ext>
            </a:extLst>
          </p:cNvPr>
          <p:cNvSpPr txBox="1">
            <a:spLocks/>
          </p:cNvSpPr>
          <p:nvPr/>
        </p:nvSpPr>
        <p:spPr>
          <a:xfrm>
            <a:off x="6296637" y="495831"/>
            <a:ext cx="5898465" cy="6254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v-S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738" y="683581"/>
            <a:ext cx="4952837" cy="54775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9814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latshållare för bild 4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" r="1174"/>
          <a:stretch>
            <a:fillRect/>
          </a:stretch>
        </p:blipFill>
        <p:spPr/>
      </p:pic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v-SE" dirty="0" smtClean="0"/>
              <a:t>Idag fokus östra delarna</a:t>
            </a:r>
          </a:p>
          <a:p>
            <a:r>
              <a:rPr lang="sv-SE" dirty="0" smtClean="0"/>
              <a:t>VA-utmaningar</a:t>
            </a:r>
          </a:p>
          <a:p>
            <a:r>
              <a:rPr lang="sv-SE" dirty="0" smtClean="0"/>
              <a:t>VA-lösning på plats 2031</a:t>
            </a:r>
          </a:p>
          <a:p>
            <a:r>
              <a:rPr lang="sv-SE" dirty="0" smtClean="0"/>
              <a:t>Vad ska jackas in när kapacitet existerar?</a:t>
            </a:r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303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22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Gammelbyn</a:t>
            </a:r>
            <a:r>
              <a:rPr lang="sv-S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1:62</a:t>
            </a:r>
            <a:endParaRPr lang="sv-S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latshållare för bild 4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2" r="3502"/>
          <a:stretch>
            <a:fillRect/>
          </a:stretch>
        </p:blipFill>
        <p:spPr>
          <a:xfrm rot="5400000">
            <a:off x="-663575" y="663575"/>
            <a:ext cx="6858000" cy="5530850"/>
          </a:xfrm>
        </p:spPr>
      </p:pic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v-SE" dirty="0" smtClean="0"/>
              <a:t>Tre våningar</a:t>
            </a:r>
          </a:p>
          <a:p>
            <a:r>
              <a:rPr lang="sv-SE" dirty="0" smtClean="0"/>
              <a:t>E40</a:t>
            </a:r>
          </a:p>
          <a:p>
            <a:r>
              <a:rPr lang="sv-SE" dirty="0" smtClean="0"/>
              <a:t>Ca 30 bostäder</a:t>
            </a:r>
            <a:br>
              <a:rPr lang="sv-SE" dirty="0" smtClean="0"/>
            </a:br>
            <a:endParaRPr lang="sv-SE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30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51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Sandika</a:t>
            </a:r>
            <a:r>
              <a:rPr lang="sv-S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6:2	</a:t>
            </a:r>
            <a:endParaRPr lang="sv-S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latshållare för bild 4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" b="873"/>
          <a:stretch>
            <a:fillRect/>
          </a:stretch>
        </p:blipFill>
        <p:spPr/>
      </p:pic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v-SE" dirty="0" err="1" smtClean="0"/>
              <a:t>Villor,radhus,parhus</a:t>
            </a:r>
            <a:endParaRPr lang="sv-SE" dirty="0" smtClean="0"/>
          </a:p>
          <a:p>
            <a:r>
              <a:rPr lang="sv-SE" dirty="0" smtClean="0"/>
              <a:t>70-90 bostäder</a:t>
            </a:r>
            <a:endParaRPr lang="sv-SE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5303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49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0C389-057F-1832-7531-8166D2A14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409ACE4-5D09-4919-C903-DAB0BB063F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2937"/>
            <a:ext cx="12192000" cy="1488158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BF64B06D-A436-62C1-7AF1-4F066C376E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818" y="6097016"/>
            <a:ext cx="1446197" cy="442493"/>
          </a:xfrm>
          <a:prstGeom prst="rect">
            <a:avLst/>
          </a:prstGeom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CE28EC26-249B-9C83-21AD-78B173C3B2D5}"/>
              </a:ext>
            </a:extLst>
          </p:cNvPr>
          <p:cNvSpPr txBox="1"/>
          <p:nvPr/>
        </p:nvSpPr>
        <p:spPr>
          <a:xfrm>
            <a:off x="689267" y="404447"/>
            <a:ext cx="7648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600" dirty="0">
                <a:latin typeface="Arial" panose="020B0604020202020204" pitchFamily="34" charset="0"/>
                <a:cs typeface="Arial" panose="020B0604020202020204" pitchFamily="34" charset="0"/>
              </a:rPr>
              <a:t>Viktig information till våra besökare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66DC96AA-CF64-0615-1CCB-09454058605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737" y="2614082"/>
            <a:ext cx="1323461" cy="1555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DAA5D72A-AC15-26A6-F3DC-2F1DAC2DFED3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83" y="2632373"/>
            <a:ext cx="1323461" cy="1568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434D20BA-1972-7DAC-B4DA-A7E47E6B3E4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239" y="2604102"/>
            <a:ext cx="1884585" cy="143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93AD2925-7BD2-2E89-69BD-8955DBAA8C96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111" y="2604102"/>
            <a:ext cx="1506875" cy="16078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786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D3D1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818" y="6097016"/>
            <a:ext cx="1446197" cy="442493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C666C3BD-9CFD-4EE2-B951-EC5A47930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434" y="688871"/>
            <a:ext cx="8531148" cy="625475"/>
          </a:xfrm>
        </p:spPr>
        <p:txBody>
          <a:bodyPr/>
          <a:lstStyle/>
          <a:p>
            <a:pPr lvl="0"/>
            <a:r>
              <a:rPr lang="sv-SE" sz="3200" dirty="0">
                <a:latin typeface="Gill Sans MT" panose="020B0502020104020203" pitchFamily="34" charset="0"/>
              </a:rPr>
              <a:t>Elina Borgström, Svensk </a:t>
            </a:r>
            <a:r>
              <a:rPr lang="sv-SE" sz="3200" dirty="0" smtClean="0">
                <a:latin typeface="Gill Sans MT" panose="020B0502020104020203" pitchFamily="34" charset="0"/>
              </a:rPr>
              <a:t>Fastighetsförmedling</a:t>
            </a:r>
            <a:br>
              <a:rPr lang="sv-SE" sz="3200" dirty="0" smtClean="0">
                <a:latin typeface="Gill Sans MT" panose="020B0502020104020203" pitchFamily="34" charset="0"/>
              </a:rPr>
            </a:br>
            <a:r>
              <a:rPr lang="sv-SE" sz="3200" dirty="0" smtClean="0">
                <a:latin typeface="Gill Sans MT" panose="020B0502020104020203" pitchFamily="34" charset="0"/>
              </a:rPr>
              <a:t>Sandra Carling, Svensk Fastighetsförmedling</a:t>
            </a:r>
            <a:endParaRPr lang="sv-SE" sz="3200" dirty="0">
              <a:latin typeface="Gill Sans MT" panose="020B0502020104020203" pitchFamily="34" charset="0"/>
            </a:endParaRPr>
          </a:p>
        </p:txBody>
      </p:sp>
      <p:sp>
        <p:nvSpPr>
          <p:cNvPr id="6" name="Platshållare för text 3">
            <a:extLst>
              <a:ext uri="{FF2B5EF4-FFF2-40B4-BE49-F238E27FC236}">
                <a16:creationId xmlns:a16="http://schemas.microsoft.com/office/drawing/2014/main" id="{D3F633F9-01BA-5AF3-C52E-1A588F3A24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0053" y="1954433"/>
            <a:ext cx="8307947" cy="3811588"/>
          </a:xfrm>
        </p:spPr>
        <p:txBody>
          <a:bodyPr/>
          <a:lstStyle/>
          <a:p>
            <a:pPr lvl="0"/>
            <a:r>
              <a:rPr lang="sv-SE" b="1" dirty="0">
                <a:latin typeface="Gill Sans MT" panose="020B0502020104020203" pitchFamily="34" charset="0"/>
              </a:rPr>
              <a:t>Mäklartjänster Östhammars </a:t>
            </a:r>
            <a:r>
              <a:rPr lang="sv-SE" b="1" dirty="0" smtClean="0">
                <a:latin typeface="Gill Sans MT" panose="020B0502020104020203" pitchFamily="34" charset="0"/>
              </a:rPr>
              <a:t>kommun</a:t>
            </a:r>
            <a:endParaRPr lang="sv-SE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40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DA7BD-56A0-A75E-970E-3E570D669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7A331CB-196C-C729-7790-164B500B1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808332A-39B1-F30F-FADD-F7C8C67E95A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6" name="Platshållare för bild 15" descr="En bild som visar utomhus, gräs, himmel, träd&#10;&#10;AI-genererat innehåll kan vara felaktigt.">
            <a:extLst>
              <a:ext uri="{FF2B5EF4-FFF2-40B4-BE49-F238E27FC236}">
                <a16:creationId xmlns:a16="http://schemas.microsoft.com/office/drawing/2014/main" id="{7D270707-0219-443A-7921-300EE63E1D9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" b="86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68231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F624A-0D54-9075-EEC5-2F2883AFF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60E6918F-A213-2920-EA49-006142B8FA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2937"/>
            <a:ext cx="12192000" cy="1488158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ED8A8AEF-1D51-3A3C-806D-4721D46ABC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818" y="6097016"/>
            <a:ext cx="1446197" cy="442493"/>
          </a:xfrm>
          <a:prstGeom prst="rect">
            <a:avLst/>
          </a:prstGeom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A61B5062-57CA-B2E9-CFA3-2C8FD3044EFF}"/>
              </a:ext>
            </a:extLst>
          </p:cNvPr>
          <p:cNvSpPr txBox="1"/>
          <p:nvPr/>
        </p:nvSpPr>
        <p:spPr>
          <a:xfrm>
            <a:off x="689267" y="404447"/>
            <a:ext cx="7648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600" dirty="0" smtClean="0">
                <a:latin typeface="Gill Sans MT" panose="020B0502020104020203" pitchFamily="34" charset="0"/>
                <a:cs typeface="Arial" panose="020B0604020202020204" pitchFamily="34" charset="0"/>
              </a:rPr>
              <a:t>Agenda</a:t>
            </a:r>
            <a:endParaRPr lang="sv-SE" sz="3600" dirty="0"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  <p:sp>
        <p:nvSpPr>
          <p:cNvPr id="8" name="Platshållare för text 4">
            <a:extLst>
              <a:ext uri="{FF2B5EF4-FFF2-40B4-BE49-F238E27FC236}">
                <a16:creationId xmlns:a16="http://schemas.microsoft.com/office/drawing/2014/main" id="{A00C005C-D5FB-A4CF-26E1-4712704400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9266" y="1149221"/>
            <a:ext cx="11502734" cy="3409848"/>
          </a:xfrm>
        </p:spPr>
        <p:txBody>
          <a:bodyPr/>
          <a:lstStyle/>
          <a:p>
            <a:pPr lvl="0"/>
            <a:r>
              <a:rPr lang="sv-SE" sz="1400" b="1" dirty="0" smtClean="0">
                <a:latin typeface="Gill Sans MT" panose="020B0502020104020203" pitchFamily="34" charset="0"/>
              </a:rPr>
              <a:t>Introduktion - </a:t>
            </a:r>
            <a:r>
              <a:rPr lang="sv-SE" sz="1400" dirty="0" smtClean="0">
                <a:latin typeface="Gill Sans MT" panose="020B0502020104020203" pitchFamily="34" charset="0"/>
              </a:rPr>
              <a:t>Ulf Andersson, </a:t>
            </a:r>
            <a:r>
              <a:rPr lang="sv-SE" sz="1400" dirty="0">
                <a:latin typeface="Gill Sans MT" panose="020B0502020104020203" pitchFamily="34" charset="0"/>
              </a:rPr>
              <a:t>Samhällsbyggnadschef </a:t>
            </a:r>
            <a:r>
              <a:rPr lang="sv-SE" sz="1400" dirty="0" smtClean="0">
                <a:latin typeface="Gill Sans MT" panose="020B0502020104020203" pitchFamily="34" charset="0"/>
              </a:rPr>
              <a:t>&amp; Elin Dahm, </a:t>
            </a:r>
            <a:r>
              <a:rPr lang="sv-SE" sz="1400" dirty="0">
                <a:latin typeface="Gill Sans MT" panose="020B0502020104020203" pitchFamily="34" charset="0"/>
              </a:rPr>
              <a:t>Näringslivschef </a:t>
            </a:r>
          </a:p>
          <a:p>
            <a:pPr lvl="0"/>
            <a:r>
              <a:rPr lang="sv-SE" sz="1400" b="1" dirty="0" smtClean="0">
                <a:latin typeface="Gill Sans MT" panose="020B0502020104020203" pitchFamily="34" charset="0"/>
              </a:rPr>
              <a:t>Anslutning av handelsområdet till väg 288/76 med busstrafik och aktuellt 288 </a:t>
            </a:r>
            <a:r>
              <a:rPr lang="sv-SE" sz="1400" b="1" dirty="0" err="1" smtClean="0">
                <a:latin typeface="Gill Sans MT" panose="020B0502020104020203" pitchFamily="34" charset="0"/>
              </a:rPr>
              <a:t>Börstil</a:t>
            </a:r>
            <a:r>
              <a:rPr lang="sv-SE" sz="1400" b="1" dirty="0" smtClean="0">
                <a:latin typeface="Gill Sans MT" panose="020B0502020104020203" pitchFamily="34" charset="0"/>
              </a:rPr>
              <a:t>-Gimo </a:t>
            </a:r>
            <a:r>
              <a:rPr lang="sv-SE" sz="1400" dirty="0" smtClean="0">
                <a:latin typeface="Gill Sans MT" panose="020B0502020104020203" pitchFamily="34" charset="0"/>
              </a:rPr>
              <a:t>- Alice Möller, samhällsplanerare</a:t>
            </a:r>
          </a:p>
          <a:p>
            <a:pPr lvl="0"/>
            <a:r>
              <a:rPr lang="sv-SE" sz="1400" b="1" dirty="0" smtClean="0">
                <a:latin typeface="Gill Sans MT" panose="020B0502020104020203" pitchFamily="34" charset="0"/>
              </a:rPr>
              <a:t>Handelsetableringar, </a:t>
            </a:r>
            <a:r>
              <a:rPr lang="sv-SE" sz="1400" b="1" dirty="0">
                <a:latin typeface="Gill Sans MT" panose="020B0502020104020203" pitchFamily="34" charset="0"/>
              </a:rPr>
              <a:t>N</a:t>
            </a:r>
            <a:r>
              <a:rPr lang="sv-SE" sz="1400" b="1" dirty="0" smtClean="0">
                <a:latin typeface="Gill Sans MT" panose="020B0502020104020203" pitchFamily="34" charset="0"/>
              </a:rPr>
              <a:t>ya </a:t>
            </a:r>
            <a:r>
              <a:rPr lang="sv-SE" sz="1400" b="1" dirty="0">
                <a:latin typeface="Gill Sans MT" panose="020B0502020104020203" pitchFamily="34" charset="0"/>
              </a:rPr>
              <a:t>och </a:t>
            </a:r>
            <a:r>
              <a:rPr lang="sv-SE" sz="1400" b="1" dirty="0" smtClean="0">
                <a:latin typeface="Gill Sans MT" panose="020B0502020104020203" pitchFamily="34" charset="0"/>
              </a:rPr>
              <a:t>kommande </a:t>
            </a:r>
            <a:r>
              <a:rPr lang="sv-SE" sz="1400" dirty="0" smtClean="0">
                <a:latin typeface="Gill Sans MT" panose="020B0502020104020203" pitchFamily="34" charset="0"/>
              </a:rPr>
              <a:t>- Stefan Lundström, markansvarig</a:t>
            </a:r>
          </a:p>
          <a:p>
            <a:pPr lvl="0"/>
            <a:r>
              <a:rPr lang="sv-SE" sz="1400" b="1" dirty="0" smtClean="0">
                <a:latin typeface="Gill Sans MT" panose="020B0502020104020203" pitchFamily="34" charset="0"/>
              </a:rPr>
              <a:t>Hur </a:t>
            </a:r>
            <a:r>
              <a:rPr lang="sv-SE" sz="1400" b="1" dirty="0">
                <a:latin typeface="Gill Sans MT" panose="020B0502020104020203" pitchFamily="34" charset="0"/>
              </a:rPr>
              <a:t>får vi trivsamma och effektiva </a:t>
            </a:r>
            <a:r>
              <a:rPr lang="sv-SE" sz="1400" b="1" dirty="0" smtClean="0">
                <a:latin typeface="Gill Sans MT" panose="020B0502020104020203" pitchFamily="34" charset="0"/>
              </a:rPr>
              <a:t>handelsplatser</a:t>
            </a:r>
            <a:r>
              <a:rPr lang="sv-SE" sz="1400" dirty="0" smtClean="0">
                <a:latin typeface="Gill Sans MT" panose="020B0502020104020203" pitchFamily="34" charset="0"/>
              </a:rPr>
              <a:t> - Joakim </a:t>
            </a:r>
            <a:r>
              <a:rPr lang="sv-SE" sz="1400" dirty="0" err="1">
                <a:latin typeface="Gill Sans MT" panose="020B0502020104020203" pitchFamily="34" charset="0"/>
              </a:rPr>
              <a:t>Risom</a:t>
            </a:r>
            <a:r>
              <a:rPr lang="sv-SE" sz="1400" dirty="0">
                <a:latin typeface="Gill Sans MT" panose="020B0502020104020203" pitchFamily="34" charset="0"/>
              </a:rPr>
              <a:t>, arkitekt </a:t>
            </a:r>
            <a:r>
              <a:rPr lang="sv-SE" sz="1400" dirty="0" err="1" smtClean="0">
                <a:latin typeface="Gill Sans MT" panose="020B0502020104020203" pitchFamily="34" charset="0"/>
              </a:rPr>
              <a:t>Sweco</a:t>
            </a:r>
            <a:endParaRPr lang="sv-SE" sz="1400" dirty="0" smtClean="0">
              <a:latin typeface="Gill Sans MT" panose="020B0502020104020203" pitchFamily="34" charset="0"/>
            </a:endParaRPr>
          </a:p>
          <a:p>
            <a:pPr lvl="0"/>
            <a:r>
              <a:rPr lang="sv-SE" sz="1400" b="1" dirty="0" smtClean="0">
                <a:latin typeface="Gill Sans MT" panose="020B0502020104020203" pitchFamily="34" charset="0"/>
              </a:rPr>
              <a:t>Paus</a:t>
            </a:r>
            <a:endParaRPr lang="sv-SE" sz="1400" b="1" dirty="0">
              <a:latin typeface="Gill Sans MT" panose="020B0502020104020203" pitchFamily="34" charset="0"/>
            </a:endParaRPr>
          </a:p>
          <a:p>
            <a:pPr lvl="0"/>
            <a:r>
              <a:rPr lang="sv-SE" sz="1400" b="1" dirty="0" smtClean="0">
                <a:latin typeface="Gill Sans MT" panose="020B0502020104020203" pitchFamily="34" charset="0"/>
              </a:rPr>
              <a:t>Markanvisningar </a:t>
            </a:r>
            <a:r>
              <a:rPr lang="sv-SE" sz="1400" b="1" dirty="0">
                <a:latin typeface="Gill Sans MT" panose="020B0502020104020203" pitchFamily="34" charset="0"/>
              </a:rPr>
              <a:t>i </a:t>
            </a:r>
            <a:r>
              <a:rPr lang="sv-SE" sz="1400" b="1" dirty="0" smtClean="0">
                <a:latin typeface="Gill Sans MT" panose="020B0502020104020203" pitchFamily="34" charset="0"/>
              </a:rPr>
              <a:t>kommunen </a:t>
            </a:r>
            <a:r>
              <a:rPr lang="sv-SE" sz="1400" dirty="0" smtClean="0">
                <a:latin typeface="Gill Sans MT" panose="020B0502020104020203" pitchFamily="34" charset="0"/>
              </a:rPr>
              <a:t>- Krister Carlsson, markstrateg</a:t>
            </a:r>
          </a:p>
          <a:p>
            <a:r>
              <a:rPr lang="sv-SE" sz="1400" b="1" dirty="0">
                <a:latin typeface="Gill Sans MT" panose="020B0502020104020203" pitchFamily="34" charset="0"/>
              </a:rPr>
              <a:t>Mäklartjänster Östhammars kommun </a:t>
            </a:r>
            <a:r>
              <a:rPr lang="sv-SE" sz="1400" dirty="0">
                <a:latin typeface="Gill Sans MT" panose="020B0502020104020203" pitchFamily="34" charset="0"/>
              </a:rPr>
              <a:t>- Elina Borgström, Svensk Fastighetsförmedling</a:t>
            </a:r>
          </a:p>
          <a:p>
            <a:pPr lvl="0"/>
            <a:r>
              <a:rPr lang="sv-SE" sz="1400" b="1" dirty="0" smtClean="0">
                <a:latin typeface="Gill Sans MT" panose="020B0502020104020203" pitchFamily="34" charset="0"/>
              </a:rPr>
              <a:t>Avrundning</a:t>
            </a:r>
            <a:endParaRPr lang="sv-SE" b="1" dirty="0"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86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D3D1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818" y="6097016"/>
            <a:ext cx="1446197" cy="442493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C666C3BD-9CFD-4EE2-B951-EC5A47930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434" y="688871"/>
            <a:ext cx="9421137" cy="625475"/>
          </a:xfrm>
        </p:spPr>
        <p:txBody>
          <a:bodyPr/>
          <a:lstStyle/>
          <a:p>
            <a:pPr lvl="0"/>
            <a:r>
              <a:rPr lang="sv-SE" sz="3200" dirty="0">
                <a:latin typeface="Gill Sans MT" panose="020B0502020104020203" pitchFamily="34" charset="0"/>
              </a:rPr>
              <a:t>Ulf Andersson, Samhällsbyggnadschef </a:t>
            </a:r>
            <a:r>
              <a:rPr lang="sv-SE" sz="3200" dirty="0" smtClean="0">
                <a:latin typeface="Gill Sans MT" panose="020B0502020104020203" pitchFamily="34" charset="0"/>
              </a:rPr>
              <a:t/>
            </a:r>
            <a:br>
              <a:rPr lang="sv-SE" sz="3200" dirty="0" smtClean="0">
                <a:latin typeface="Gill Sans MT" panose="020B0502020104020203" pitchFamily="34" charset="0"/>
              </a:rPr>
            </a:br>
            <a:r>
              <a:rPr lang="sv-SE" sz="3200" dirty="0" smtClean="0">
                <a:latin typeface="Gill Sans MT" panose="020B0502020104020203" pitchFamily="34" charset="0"/>
              </a:rPr>
              <a:t>Elin </a:t>
            </a:r>
            <a:r>
              <a:rPr lang="sv-SE" sz="3200" dirty="0">
                <a:latin typeface="Gill Sans MT" panose="020B0502020104020203" pitchFamily="34" charset="0"/>
              </a:rPr>
              <a:t>Dahm, Näringslivschef </a:t>
            </a:r>
          </a:p>
        </p:txBody>
      </p:sp>
      <p:sp>
        <p:nvSpPr>
          <p:cNvPr id="6" name="Platshållare för text 3">
            <a:extLst>
              <a:ext uri="{FF2B5EF4-FFF2-40B4-BE49-F238E27FC236}">
                <a16:creationId xmlns:a16="http://schemas.microsoft.com/office/drawing/2014/main" id="{D3F633F9-01BA-5AF3-C52E-1A588F3A24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0053" y="1954433"/>
            <a:ext cx="8307947" cy="3811588"/>
          </a:xfrm>
        </p:spPr>
        <p:txBody>
          <a:bodyPr/>
          <a:lstStyle/>
          <a:p>
            <a:pPr lvl="0"/>
            <a:r>
              <a:rPr lang="sv-SE" b="1" dirty="0" smtClean="0">
                <a:latin typeface="Gill Sans MT" panose="020B0502020104020203" pitchFamily="34" charset="0"/>
              </a:rPr>
              <a:t>Introduktion</a:t>
            </a:r>
            <a:endParaRPr lang="sv-SE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954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Välkommen</a:t>
            </a:r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5997623" y="1459448"/>
            <a:ext cx="5223371" cy="3700382"/>
          </a:xfrm>
        </p:spPr>
        <p:txBody>
          <a:bodyPr>
            <a:normAutofit/>
          </a:bodyPr>
          <a:lstStyle/>
          <a:p>
            <a:r>
              <a:rPr lang="sv-SE" sz="2300" dirty="0" smtClean="0"/>
              <a:t>Östhammars kommun bjuder in till frukostmöte för att berätta, lyssna och för att samarbeta</a:t>
            </a:r>
          </a:p>
          <a:p>
            <a:r>
              <a:rPr lang="sv-SE" sz="2300" dirty="0" smtClean="0"/>
              <a:t>Stora investeringar ställer krav och skapar möjligheter</a:t>
            </a:r>
          </a:p>
          <a:p>
            <a:r>
              <a:rPr lang="sv-SE" sz="2300" dirty="0" smtClean="0"/>
              <a:t>Vi söker särskilt efter lokala och regionala entreprenörer, fastighetsutvecklare och tillväxtfrämjare</a:t>
            </a:r>
          </a:p>
        </p:txBody>
      </p:sp>
      <p:pic>
        <p:nvPicPr>
          <p:cNvPr id="5" name="Platshållare för bild 4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9" b="45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8737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half" idx="2"/>
          </p:nvPr>
        </p:nvSpPr>
        <p:spPr>
          <a:xfrm>
            <a:off x="5802186" y="1716397"/>
            <a:ext cx="6232158" cy="4361129"/>
          </a:xfrm>
        </p:spPr>
        <p:txBody>
          <a:bodyPr>
            <a:normAutofit lnSpcReduction="10000"/>
          </a:bodyPr>
          <a:lstStyle/>
          <a:p>
            <a:r>
              <a:rPr lang="sv-SE" sz="2400" dirty="0" smtClean="0"/>
              <a:t>Vårt fokus idag ligger på mötesplatser, handel och på utvecklingen i </a:t>
            </a:r>
            <a:r>
              <a:rPr lang="sv-SE" sz="2400" dirty="0" err="1" smtClean="0"/>
              <a:t>Börstil</a:t>
            </a:r>
            <a:endParaRPr lang="sv-SE" sz="2400" dirty="0" smtClean="0"/>
          </a:p>
          <a:p>
            <a:r>
              <a:rPr lang="sv-SE" sz="2400" dirty="0" smtClean="0"/>
              <a:t>Vi kommer också träffa några nya samarbetspartners och specifikt på Östhammars tätort</a:t>
            </a:r>
          </a:p>
          <a:p>
            <a:r>
              <a:rPr lang="sv-SE" sz="2400" dirty="0" smtClean="0"/>
              <a:t>Agendan:</a:t>
            </a:r>
          </a:p>
          <a:p>
            <a:r>
              <a:rPr lang="sv-SE" sz="2400" dirty="0" smtClean="0"/>
              <a:t>Alice Möller, Samhällsplanerare</a:t>
            </a:r>
          </a:p>
          <a:p>
            <a:r>
              <a:rPr lang="sv-SE" sz="2400" dirty="0" smtClean="0"/>
              <a:t>Stefan Lundström, Markansvarig</a:t>
            </a:r>
          </a:p>
          <a:p>
            <a:r>
              <a:rPr lang="sv-SE" sz="2400" dirty="0"/>
              <a:t>Joakim </a:t>
            </a:r>
            <a:r>
              <a:rPr lang="sv-SE" sz="2400" dirty="0" err="1"/>
              <a:t>Risom</a:t>
            </a:r>
            <a:r>
              <a:rPr lang="sv-SE" sz="2400" dirty="0"/>
              <a:t>, </a:t>
            </a:r>
            <a:r>
              <a:rPr lang="sv-SE" sz="2400" dirty="0" smtClean="0"/>
              <a:t>Arkitekt </a:t>
            </a:r>
            <a:r>
              <a:rPr lang="sv-SE" sz="2400" dirty="0" err="1" smtClean="0"/>
              <a:t>Sweco</a:t>
            </a:r>
            <a:endParaRPr lang="sv-SE" sz="2400" dirty="0" smtClean="0"/>
          </a:p>
          <a:p>
            <a:r>
              <a:rPr lang="sv-SE" sz="2400" dirty="0" smtClean="0"/>
              <a:t>Krister Carlsson, Markstrateg </a:t>
            </a:r>
          </a:p>
          <a:p>
            <a:r>
              <a:rPr lang="sv-SE" sz="2400" dirty="0" smtClean="0"/>
              <a:t>Elina Borgström, Fastighetsmäklare SF</a:t>
            </a:r>
          </a:p>
          <a:p>
            <a:endParaRPr lang="sv-SE" sz="2400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16"/>
          </p:nvPr>
        </p:nvSpPr>
        <p:spPr>
          <a:xfrm>
            <a:off x="6191067" y="402299"/>
            <a:ext cx="5843277" cy="491079"/>
          </a:xfrm>
        </p:spPr>
        <p:txBody>
          <a:bodyPr/>
          <a:lstStyle/>
          <a:p>
            <a:r>
              <a:rPr lang="sv-SE" dirty="0" smtClean="0"/>
              <a:t>Dagens möte</a:t>
            </a:r>
            <a:endParaRPr lang="sv-SE" dirty="0"/>
          </a:p>
        </p:txBody>
      </p:sp>
      <p:pic>
        <p:nvPicPr>
          <p:cNvPr id="6" name="Platshållare för bild 5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8" r="196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49733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1"/>
          <p:cNvSpPr>
            <a:spLocks noGrp="1"/>
          </p:cNvSpPr>
          <p:nvPr>
            <p:ph type="body" sz="half" idx="2"/>
          </p:nvPr>
        </p:nvSpPr>
        <p:spPr>
          <a:xfrm>
            <a:off x="5834744" y="4807131"/>
            <a:ext cx="6012699" cy="1750422"/>
          </a:xfrm>
        </p:spPr>
        <p:txBody>
          <a:bodyPr>
            <a:noAutofit/>
          </a:bodyPr>
          <a:lstStyle/>
          <a:p>
            <a:pPr lvl="0"/>
            <a:endParaRPr lang="sv-SE" sz="2400" dirty="0" smtClean="0">
              <a:solidFill>
                <a:prstClr val="black"/>
              </a:solidFill>
            </a:endParaRPr>
          </a:p>
          <a:p>
            <a:pPr lvl="0"/>
            <a:endParaRPr lang="sv-SE" sz="2400" dirty="0">
              <a:solidFill>
                <a:prstClr val="black"/>
              </a:solidFill>
            </a:endParaRPr>
          </a:p>
          <a:p>
            <a:pPr lvl="0"/>
            <a:r>
              <a:rPr lang="sv-SE" sz="2400" dirty="0" smtClean="0">
                <a:solidFill>
                  <a:prstClr val="black"/>
                </a:solidFill>
              </a:rPr>
              <a:t>Nästa möte den 15 oktober</a:t>
            </a:r>
            <a:endParaRPr lang="sv-SE" sz="2400" dirty="0">
              <a:solidFill>
                <a:prstClr val="black"/>
              </a:solidFill>
            </a:endParaRPr>
          </a:p>
        </p:txBody>
      </p:sp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5796049" y="446326"/>
            <a:ext cx="6216502" cy="625475"/>
          </a:xfrm>
        </p:spPr>
        <p:txBody>
          <a:bodyPr>
            <a:noAutofit/>
          </a:bodyPr>
          <a:lstStyle/>
          <a:p>
            <a:r>
              <a:rPr lang="sv-SE" dirty="0" smtClean="0"/>
              <a:t>Återhämtningen fortsätter….</a:t>
            </a:r>
            <a:endParaRPr lang="sv-SE" dirty="0"/>
          </a:p>
        </p:txBody>
      </p:sp>
      <p:pic>
        <p:nvPicPr>
          <p:cNvPr id="4" name="Platshållare för bild 3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3" b="12143"/>
          <a:stretch>
            <a:fillRect/>
          </a:stretch>
        </p:blipFill>
        <p:spPr/>
      </p:pic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4"/>
          <a:srcRect l="49702" t="29047" r="6726" b="12222"/>
          <a:stretch/>
        </p:blipFill>
        <p:spPr>
          <a:xfrm>
            <a:off x="5796049" y="1434522"/>
            <a:ext cx="4868407" cy="369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71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D3D1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818" y="6097016"/>
            <a:ext cx="1446197" cy="442493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C666C3BD-9CFD-4EE2-B951-EC5A47930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434" y="688871"/>
            <a:ext cx="5898465" cy="625475"/>
          </a:xfrm>
        </p:spPr>
        <p:txBody>
          <a:bodyPr/>
          <a:lstStyle/>
          <a:p>
            <a:r>
              <a:rPr lang="sv-SE" sz="3200" dirty="0">
                <a:latin typeface="Gill Sans MT" panose="020B0502020104020203" pitchFamily="34" charset="0"/>
              </a:rPr>
              <a:t>Alice Möller, samhällsplanerare</a:t>
            </a:r>
          </a:p>
        </p:txBody>
      </p:sp>
      <p:sp>
        <p:nvSpPr>
          <p:cNvPr id="6" name="Platshållare för text 3">
            <a:extLst>
              <a:ext uri="{FF2B5EF4-FFF2-40B4-BE49-F238E27FC236}">
                <a16:creationId xmlns:a16="http://schemas.microsoft.com/office/drawing/2014/main" id="{D3F633F9-01BA-5AF3-C52E-1A588F3A24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0053" y="1954433"/>
            <a:ext cx="8307947" cy="3811588"/>
          </a:xfrm>
        </p:spPr>
        <p:txBody>
          <a:bodyPr/>
          <a:lstStyle/>
          <a:p>
            <a:r>
              <a:rPr lang="sv-SE" b="1" dirty="0" smtClean="0">
                <a:latin typeface="Gill Sans MT" panose="020B0502020104020203" pitchFamily="34" charset="0"/>
              </a:rPr>
              <a:t>Anslutning av handelsområdet till väg 288/76 med busstrafik</a:t>
            </a:r>
          </a:p>
          <a:p>
            <a:r>
              <a:rPr lang="sv-SE" b="1" dirty="0" smtClean="0">
                <a:latin typeface="Gill Sans MT" panose="020B0502020104020203" pitchFamily="34" charset="0"/>
              </a:rPr>
              <a:t>Aktuellt 288 </a:t>
            </a:r>
            <a:r>
              <a:rPr lang="sv-SE" b="1" dirty="0" err="1" smtClean="0">
                <a:latin typeface="Gill Sans MT" panose="020B0502020104020203" pitchFamily="34" charset="0"/>
              </a:rPr>
              <a:t>Börstil</a:t>
            </a:r>
            <a:r>
              <a:rPr lang="sv-SE" b="1" dirty="0" smtClean="0">
                <a:latin typeface="Gill Sans MT" panose="020B0502020104020203" pitchFamily="34" charset="0"/>
              </a:rPr>
              <a:t>-Gimo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51569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1F844DF0-6CCB-0696-9E28-8BDAE6824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72031"/>
            <a:ext cx="5898465" cy="625475"/>
          </a:xfrm>
        </p:spPr>
        <p:txBody>
          <a:bodyPr anchor="ctr">
            <a:normAutofit/>
          </a:bodyPr>
          <a:lstStyle/>
          <a:p>
            <a:r>
              <a:rPr lang="sv-SE" dirty="0"/>
              <a:t>En väg mot utveckling </a:t>
            </a:r>
          </a:p>
        </p:txBody>
      </p:sp>
      <p:pic>
        <p:nvPicPr>
          <p:cNvPr id="7" name="Bildobjekt 6" descr="En bild som visar Symmetri, byggnad, knutpunkt, infrastruktur&#10;&#10;AI-genererat innehåll kan vara felaktigt.">
            <a:extLst>
              <a:ext uri="{FF2B5EF4-FFF2-40B4-BE49-F238E27FC236}">
                <a16:creationId xmlns:a16="http://schemas.microsoft.com/office/drawing/2014/main" id="{2AC44DA3-FEE1-431C-DFD5-CC8DD5595C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969" r="22202" b="-1"/>
          <a:stretch>
            <a:fillRect/>
          </a:stretch>
        </p:blipFill>
        <p:spPr>
          <a:xfrm>
            <a:off x="20" y="10"/>
            <a:ext cx="5830454" cy="6857990"/>
          </a:xfrm>
          <a:prstGeom prst="rect">
            <a:avLst/>
          </a:prstGeom>
          <a:noFill/>
        </p:spPr>
      </p:pic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B18D991D-2AC0-5FC2-CE78-3F2AE0D60D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13587" y="1523206"/>
            <a:ext cx="3932237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Trafikverket planerar för rondell som kopplar väg 288 till väg 76.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Ett fjärde ben planeras för att på lång sikt skapa koppling till handelsområdet och södra Östhammar.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Kommunen återupptar arbetet med att utveckla handelsområdet genom ny detaljplan. </a:t>
            </a:r>
          </a:p>
        </p:txBody>
      </p:sp>
    </p:spTree>
    <p:extLst>
      <p:ext uri="{BB962C8B-B14F-4D97-AF65-F5344CB8AC3E}">
        <p14:creationId xmlns:p14="http://schemas.microsoft.com/office/powerpoint/2010/main" val="5932100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npassad formgivn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Anpassad formgivn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9488d44-ee4c-4236-80d6-6708c061f54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70B19E12C7DB6408C990C494EA62A62" ma:contentTypeVersion="16" ma:contentTypeDescription="Skapa ett nytt dokument." ma:contentTypeScope="" ma:versionID="bc35406186c97b20393af46600184453">
  <xsd:schema xmlns:xsd="http://www.w3.org/2001/XMLSchema" xmlns:xs="http://www.w3.org/2001/XMLSchema" xmlns:p="http://schemas.microsoft.com/office/2006/metadata/properties" xmlns:ns3="19488d44-ee4c-4236-80d6-6708c061f540" xmlns:ns4="444eedfb-15cb-4529-8011-78d69692df2d" targetNamespace="http://schemas.microsoft.com/office/2006/metadata/properties" ma:root="true" ma:fieldsID="803fff68760e472d3637c25132b7f7ef" ns3:_="" ns4:_="">
    <xsd:import namespace="19488d44-ee4c-4236-80d6-6708c061f540"/>
    <xsd:import namespace="444eedfb-15cb-4529-8011-78d69692df2d"/>
    <xsd:element name="properties">
      <xsd:complexType>
        <xsd:sequence>
          <xsd:element name="documentManagement">
            <xsd:complexType>
              <xsd:all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3:MediaServiceObjectDetectorVersions" minOccurs="0"/>
                <xsd:element ref="ns3:MediaServiceSearchPropertie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488d44-ee4c-4236-80d6-6708c061f540" elementFormDefault="qualified">
    <xsd:import namespace="http://schemas.microsoft.com/office/2006/documentManagement/types"/>
    <xsd:import namespace="http://schemas.microsoft.com/office/infopath/2007/PartnerControls"/>
    <xsd:element name="_activity" ma:index="8" nillable="true" ma:displayName="_activity" ma:hidden="true" ma:internalName="_activity">
      <xsd:simpleType>
        <xsd:restriction base="dms:Note"/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19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4eedfb-15cb-4529-8011-78d69692df2d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1" nillable="true" ma:displayName="Delar tips,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1D2943F-9557-42B8-84CD-0BAF4FA85AB5}">
  <ds:schemaRefs>
    <ds:schemaRef ds:uri="http://purl.org/dc/terms/"/>
    <ds:schemaRef ds:uri="444eedfb-15cb-4529-8011-78d69692df2d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19488d44-ee4c-4236-80d6-6708c061f540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ECC6463-EC52-4211-8FDE-E752AB9B7E5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34501EB-2598-4BE6-9EB7-DE7FCB9A55B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488d44-ee4c-4236-80d6-6708c061f540"/>
    <ds:schemaRef ds:uri="444eedfb-15cb-4529-8011-78d69692df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5123</TotalTime>
  <Words>784</Words>
  <Application>Microsoft Office PowerPoint</Application>
  <PresentationFormat>Bredbild</PresentationFormat>
  <Paragraphs>107</Paragraphs>
  <Slides>21</Slides>
  <Notes>8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3</vt:i4>
      </vt:variant>
      <vt:variant>
        <vt:lpstr>Bildrubriker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Gill Sans MT</vt:lpstr>
      <vt:lpstr>Office-tema</vt:lpstr>
      <vt:lpstr>Anpassad formgivning</vt:lpstr>
      <vt:lpstr>1_Anpassad formgivning</vt:lpstr>
      <vt:lpstr>PowerPoint-presentation</vt:lpstr>
      <vt:lpstr>PowerPoint-presentation</vt:lpstr>
      <vt:lpstr>PowerPoint-presentation</vt:lpstr>
      <vt:lpstr>Ulf Andersson, Samhällsbyggnadschef  Elin Dahm, Näringslivschef </vt:lpstr>
      <vt:lpstr>Välkommen</vt:lpstr>
      <vt:lpstr>PowerPoint-presentation</vt:lpstr>
      <vt:lpstr>Återhämtningen fortsätter….</vt:lpstr>
      <vt:lpstr>Alice Möller, samhällsplanerare</vt:lpstr>
      <vt:lpstr>En väg mot utveckling </vt:lpstr>
      <vt:lpstr>PowerPoint-presentation</vt:lpstr>
      <vt:lpstr>Stefan Lundström, markansvarig</vt:lpstr>
      <vt:lpstr>PowerPoint-presentation</vt:lpstr>
      <vt:lpstr>PowerPoint-presentation</vt:lpstr>
      <vt:lpstr>Joakim Risom, Sweco</vt:lpstr>
      <vt:lpstr>Krister Carlsson, markstrateg</vt:lpstr>
      <vt:lpstr>PowerPoint-presentation</vt:lpstr>
      <vt:lpstr>PowerPoint-presentation</vt:lpstr>
      <vt:lpstr>Gammelbyn 1:62</vt:lpstr>
      <vt:lpstr>Sandika 6:2 </vt:lpstr>
      <vt:lpstr>Elina Borgström, Svensk Fastighetsförmedling Sandra Carling, Svensk Fastighetsförmedling</vt:lpstr>
      <vt:lpstr>PowerPoint-presentation</vt:lpstr>
    </vt:vector>
  </TitlesOfParts>
  <Company>Östhammars Kommun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Lena Säfström</dc:creator>
  <cp:lastModifiedBy>Magnus Degerman</cp:lastModifiedBy>
  <cp:revision>96</cp:revision>
  <dcterms:created xsi:type="dcterms:W3CDTF">2025-01-09T10:54:07Z</dcterms:created>
  <dcterms:modified xsi:type="dcterms:W3CDTF">2026-03-09T06:22:04Z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0x010100370B19E12C7DB6408C990C494EA62A62</vt:lpwstr>
  </property>
</Properties>
</file>