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68" r:id="rId3"/>
    <p:sldId id="256" r:id="rId4"/>
    <p:sldId id="262" r:id="rId5"/>
    <p:sldId id="258" r:id="rId6"/>
    <p:sldId id="259" r:id="rId7"/>
    <p:sldId id="266" r:id="rId8"/>
    <p:sldId id="257" r:id="rId9"/>
    <p:sldId id="263" r:id="rId10"/>
    <p:sldId id="273" r:id="rId11"/>
  </p:sldIdLst>
  <p:sldSz cx="9144000" cy="6858000" type="screen4x3"/>
  <p:notesSz cx="6735763" cy="98663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B0904-B610-4D9C-BF7F-367933A7BA29}" type="datetimeFigureOut">
              <a:rPr lang="sv-SE" smtClean="0"/>
              <a:t>2017-02-06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BD47-C80D-4566-A0B2-0C60E11943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697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4BD47-C80D-4566-A0B2-0C60E11943F6}" type="slidenum">
              <a:rPr lang="sv-SE" smtClean="0"/>
              <a:t>5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24-C8C2-4A65-BA57-DF6C746FF291}" type="datetimeFigureOut">
              <a:rPr lang="sv-SE" smtClean="0"/>
              <a:pPr/>
              <a:t>2017-02-06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0D3-4BEF-4717-B746-DE801D9513F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24-C8C2-4A65-BA57-DF6C746FF291}" type="datetimeFigureOut">
              <a:rPr lang="sv-SE" smtClean="0"/>
              <a:pPr/>
              <a:t>2017-02-06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0D3-4BEF-4717-B746-DE801D9513F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24-C8C2-4A65-BA57-DF6C746FF291}" type="datetimeFigureOut">
              <a:rPr lang="sv-SE" smtClean="0"/>
              <a:pPr/>
              <a:t>2017-02-06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0D3-4BEF-4717-B746-DE801D9513F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24-C8C2-4A65-BA57-DF6C746FF291}" type="datetimeFigureOut">
              <a:rPr lang="sv-SE" smtClean="0"/>
              <a:pPr/>
              <a:t>2017-02-06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0D3-4BEF-4717-B746-DE801D9513F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24-C8C2-4A65-BA57-DF6C746FF291}" type="datetimeFigureOut">
              <a:rPr lang="sv-SE" smtClean="0"/>
              <a:pPr/>
              <a:t>2017-02-06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0D3-4BEF-4717-B746-DE801D9513F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24-C8C2-4A65-BA57-DF6C746FF291}" type="datetimeFigureOut">
              <a:rPr lang="sv-SE" smtClean="0"/>
              <a:pPr/>
              <a:t>2017-02-06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0D3-4BEF-4717-B746-DE801D9513F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24-C8C2-4A65-BA57-DF6C746FF291}" type="datetimeFigureOut">
              <a:rPr lang="sv-SE" smtClean="0"/>
              <a:pPr/>
              <a:t>2017-02-06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0D3-4BEF-4717-B746-DE801D9513F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24-C8C2-4A65-BA57-DF6C746FF291}" type="datetimeFigureOut">
              <a:rPr lang="sv-SE" smtClean="0"/>
              <a:pPr/>
              <a:t>2017-02-06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0D3-4BEF-4717-B746-DE801D9513F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24-C8C2-4A65-BA57-DF6C746FF291}" type="datetimeFigureOut">
              <a:rPr lang="sv-SE" smtClean="0"/>
              <a:pPr/>
              <a:t>2017-02-06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0D3-4BEF-4717-B746-DE801D9513F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24-C8C2-4A65-BA57-DF6C746FF291}" type="datetimeFigureOut">
              <a:rPr lang="sv-SE" smtClean="0"/>
              <a:pPr/>
              <a:t>2017-02-06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0D3-4BEF-4717-B746-DE801D9513F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C024-C8C2-4A65-BA57-DF6C746FF291}" type="datetimeFigureOut">
              <a:rPr lang="sv-SE" smtClean="0"/>
              <a:pPr/>
              <a:t>2017-02-06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590D3-4BEF-4717-B746-DE801D9513F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C024-C8C2-4A65-BA57-DF6C746FF291}" type="datetimeFigureOut">
              <a:rPr lang="sv-SE" smtClean="0"/>
              <a:pPr/>
              <a:t>2017-02-06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590D3-4BEF-4717-B746-DE801D9513F6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6879937" y="1712035"/>
            <a:ext cx="68884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350" dirty="0"/>
              <a:t>Butiker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6994237" y="1826335"/>
            <a:ext cx="68884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350" dirty="0"/>
              <a:t>Butiker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108537" y="1940635"/>
            <a:ext cx="68884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350" dirty="0"/>
              <a:t>Butiker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222837" y="2054935"/>
            <a:ext cx="68884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350" dirty="0"/>
              <a:t>Butiker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337137" y="2169235"/>
            <a:ext cx="68884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350" dirty="0"/>
              <a:t>Butiker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7451437" y="2283535"/>
            <a:ext cx="68884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350" dirty="0"/>
              <a:t>Butiker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565737" y="2397835"/>
            <a:ext cx="68884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350" dirty="0"/>
              <a:t>Butiker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7680037" y="2512135"/>
            <a:ext cx="68884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350" dirty="0"/>
              <a:t>Butiker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794337" y="2626435"/>
            <a:ext cx="68884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350" dirty="0"/>
              <a:t>Butiker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908637" y="2740735"/>
            <a:ext cx="688843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sv-SE" sz="1350" dirty="0"/>
              <a:t>Butiker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2236626" y="1679750"/>
            <a:ext cx="3909270" cy="15465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1350" b="1" dirty="0">
                <a:solidFill>
                  <a:srgbClr val="FF0000"/>
                </a:solidFill>
              </a:rPr>
              <a:t>                                Roslagsmjölk AB</a:t>
            </a:r>
            <a:r>
              <a:rPr lang="sv-SE" sz="1350" dirty="0"/>
              <a:t/>
            </a:r>
            <a:br>
              <a:rPr lang="sv-SE" sz="1350" dirty="0"/>
            </a:br>
            <a:r>
              <a:rPr lang="sv-SE" sz="1350" dirty="0"/>
              <a:t>			</a:t>
            </a:r>
            <a:br>
              <a:rPr lang="sv-SE" sz="1350" dirty="0"/>
            </a:br>
            <a:r>
              <a:rPr lang="sv-SE" sz="1350" dirty="0"/>
              <a:t>			   </a:t>
            </a:r>
            <a:br>
              <a:rPr lang="sv-SE" sz="1350" dirty="0"/>
            </a:br>
            <a:r>
              <a:rPr lang="sv-SE" sz="1350" dirty="0"/>
              <a:t>                                       </a:t>
            </a:r>
          </a:p>
          <a:p>
            <a:r>
              <a:rPr lang="sv-SE" sz="1350" dirty="0"/>
              <a:t/>
            </a:r>
            <a:br>
              <a:rPr lang="sv-SE" sz="1350" dirty="0"/>
            </a:br>
            <a:r>
              <a:rPr lang="sv-SE" sz="1350" dirty="0"/>
              <a:t/>
            </a:r>
            <a:br>
              <a:rPr lang="sv-SE" sz="1350" dirty="0"/>
            </a:br>
            <a:r>
              <a:rPr lang="sv-SE" sz="1350" dirty="0"/>
              <a:t>			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894010" y="3639014"/>
            <a:ext cx="911436" cy="71558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sv-SE" sz="1350" dirty="0"/>
              <a:t>lokal</a:t>
            </a:r>
            <a:br>
              <a:rPr lang="sv-SE" sz="1350" dirty="0"/>
            </a:br>
            <a:r>
              <a:rPr lang="sv-SE" sz="1350" dirty="0"/>
              <a:t>Distributör </a:t>
            </a:r>
          </a:p>
        </p:txBody>
      </p:sp>
      <p:cxnSp>
        <p:nvCxnSpPr>
          <p:cNvPr id="18" name="Rak pilkoppling 17"/>
          <p:cNvCxnSpPr/>
          <p:nvPr/>
        </p:nvCxnSpPr>
        <p:spPr>
          <a:xfrm flipH="1">
            <a:off x="6156841" y="1903190"/>
            <a:ext cx="370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/>
          <p:cNvCxnSpPr/>
          <p:nvPr/>
        </p:nvCxnSpPr>
        <p:spPr>
          <a:xfrm flipH="1">
            <a:off x="6271141" y="2017490"/>
            <a:ext cx="370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/>
          <p:cNvCxnSpPr/>
          <p:nvPr/>
        </p:nvCxnSpPr>
        <p:spPr>
          <a:xfrm flipH="1">
            <a:off x="6385441" y="2131790"/>
            <a:ext cx="370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21"/>
          <p:cNvCxnSpPr/>
          <p:nvPr/>
        </p:nvCxnSpPr>
        <p:spPr>
          <a:xfrm flipH="1">
            <a:off x="6499741" y="2246090"/>
            <a:ext cx="370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/>
          <p:cNvCxnSpPr/>
          <p:nvPr/>
        </p:nvCxnSpPr>
        <p:spPr>
          <a:xfrm flipH="1">
            <a:off x="6624047" y="2400427"/>
            <a:ext cx="370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koppling 23"/>
          <p:cNvCxnSpPr/>
          <p:nvPr/>
        </p:nvCxnSpPr>
        <p:spPr>
          <a:xfrm flipH="1">
            <a:off x="6799136" y="2540591"/>
            <a:ext cx="370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k pilkoppling 24"/>
          <p:cNvCxnSpPr/>
          <p:nvPr/>
        </p:nvCxnSpPr>
        <p:spPr>
          <a:xfrm flipH="1">
            <a:off x="6923442" y="2677835"/>
            <a:ext cx="3701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ruta 25"/>
          <p:cNvSpPr txBox="1"/>
          <p:nvPr/>
        </p:nvSpPr>
        <p:spPr>
          <a:xfrm>
            <a:off x="6174549" y="1490769"/>
            <a:ext cx="94878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Försäljning</a:t>
            </a:r>
            <a:br>
              <a:rPr lang="sv-SE" sz="1350" dirty="0"/>
            </a:br>
            <a:r>
              <a:rPr lang="sv-SE" sz="1350" dirty="0"/>
              <a:t>x kr/</a:t>
            </a:r>
            <a:r>
              <a:rPr lang="sv-SE" sz="1350" dirty="0" err="1"/>
              <a:t>st</a:t>
            </a:r>
            <a:endParaRPr lang="sv-SE" sz="1350" dirty="0"/>
          </a:p>
        </p:txBody>
      </p:sp>
      <p:sp>
        <p:nvSpPr>
          <p:cNvPr id="32" name="Högerpil 31"/>
          <p:cNvSpPr/>
          <p:nvPr/>
        </p:nvSpPr>
        <p:spPr>
          <a:xfrm rot="5400000">
            <a:off x="3880544" y="3475871"/>
            <a:ext cx="508709" cy="397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3" name="textruta 32"/>
          <p:cNvSpPr txBox="1"/>
          <p:nvPr/>
        </p:nvSpPr>
        <p:spPr>
          <a:xfrm>
            <a:off x="3285198" y="3143454"/>
            <a:ext cx="18968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Process betalning x kr/</a:t>
            </a:r>
            <a:r>
              <a:rPr lang="sv-SE" sz="1350" dirty="0" err="1"/>
              <a:t>st</a:t>
            </a:r>
            <a:endParaRPr lang="sv-SE" sz="1350" dirty="0"/>
          </a:p>
        </p:txBody>
      </p:sp>
      <p:sp>
        <p:nvSpPr>
          <p:cNvPr id="35" name="textruta 34"/>
          <p:cNvSpPr txBox="1"/>
          <p:nvPr/>
        </p:nvSpPr>
        <p:spPr>
          <a:xfrm>
            <a:off x="3102512" y="4005635"/>
            <a:ext cx="2265573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v-SE" sz="1200" b="1" dirty="0">
                <a:solidFill>
                  <a:srgbClr val="7030A0"/>
                </a:solidFill>
              </a:rPr>
              <a:t>Ålandsmejeri AB (legoprocess)</a:t>
            </a:r>
            <a:r>
              <a:rPr lang="sv-SE" sz="1200" dirty="0">
                <a:solidFill>
                  <a:srgbClr val="7030A0"/>
                </a:solidFill>
              </a:rPr>
              <a:t/>
            </a:r>
            <a:br>
              <a:rPr lang="sv-SE" sz="1200" dirty="0">
                <a:solidFill>
                  <a:srgbClr val="7030A0"/>
                </a:solidFill>
              </a:rPr>
            </a:br>
            <a:r>
              <a:rPr lang="sv-SE" sz="1200" dirty="0">
                <a:solidFill>
                  <a:srgbClr val="7030A0"/>
                </a:solidFill>
              </a:rPr>
              <a:t>Hämtning , Volymutjämning?</a:t>
            </a:r>
            <a:br>
              <a:rPr lang="sv-SE" sz="1200" dirty="0">
                <a:solidFill>
                  <a:srgbClr val="7030A0"/>
                </a:solidFill>
              </a:rPr>
            </a:br>
            <a:r>
              <a:rPr lang="sv-SE" sz="1200" dirty="0">
                <a:solidFill>
                  <a:srgbClr val="7030A0"/>
                </a:solidFill>
              </a:rPr>
              <a:t>Mejeri &amp; Förpackning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309904" y="1588890"/>
            <a:ext cx="697114" cy="30008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sz="1350" dirty="0"/>
              <a:t> </a:t>
            </a:r>
            <a:r>
              <a:rPr lang="sv-SE" sz="1350" b="1" dirty="0">
                <a:solidFill>
                  <a:schemeClr val="accent6">
                    <a:lumMod val="75000"/>
                  </a:schemeClr>
                </a:solidFill>
              </a:rPr>
              <a:t>Gård 1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309904" y="1903190"/>
            <a:ext cx="697114" cy="30008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sz="1350" dirty="0"/>
              <a:t> </a:t>
            </a:r>
            <a:r>
              <a:rPr lang="sv-SE" sz="1350" b="1" dirty="0">
                <a:solidFill>
                  <a:schemeClr val="accent6">
                    <a:lumMod val="75000"/>
                  </a:schemeClr>
                </a:solidFill>
              </a:rPr>
              <a:t>Gård 2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309904" y="2221891"/>
            <a:ext cx="697114" cy="30008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sz="1350" dirty="0"/>
              <a:t> </a:t>
            </a:r>
            <a:r>
              <a:rPr lang="sv-SE" sz="1350" b="1" dirty="0">
                <a:solidFill>
                  <a:schemeClr val="accent6">
                    <a:lumMod val="75000"/>
                  </a:schemeClr>
                </a:solidFill>
              </a:rPr>
              <a:t>Gård 3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309904" y="2540591"/>
            <a:ext cx="697114" cy="30008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sz="1350" dirty="0"/>
              <a:t> </a:t>
            </a:r>
            <a:r>
              <a:rPr lang="sv-SE" sz="1350" b="1" dirty="0">
                <a:solidFill>
                  <a:schemeClr val="accent6">
                    <a:lumMod val="75000"/>
                  </a:schemeClr>
                </a:solidFill>
              </a:rPr>
              <a:t>Gård 4</a:t>
            </a:r>
          </a:p>
        </p:txBody>
      </p:sp>
      <p:cxnSp>
        <p:nvCxnSpPr>
          <p:cNvPr id="44" name="Rak pilkoppling 43"/>
          <p:cNvCxnSpPr/>
          <p:nvPr/>
        </p:nvCxnSpPr>
        <p:spPr>
          <a:xfrm flipH="1" flipV="1">
            <a:off x="1201018" y="1774741"/>
            <a:ext cx="850832" cy="80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k pilkoppling 45"/>
          <p:cNvCxnSpPr/>
          <p:nvPr/>
        </p:nvCxnSpPr>
        <p:spPr>
          <a:xfrm flipH="1" flipV="1">
            <a:off x="1178518" y="2083391"/>
            <a:ext cx="868937" cy="15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koppling 47"/>
          <p:cNvCxnSpPr/>
          <p:nvPr/>
        </p:nvCxnSpPr>
        <p:spPr>
          <a:xfrm flipH="1">
            <a:off x="1187146" y="2343267"/>
            <a:ext cx="819605" cy="47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pilkoppling 49"/>
          <p:cNvCxnSpPr/>
          <p:nvPr/>
        </p:nvCxnSpPr>
        <p:spPr>
          <a:xfrm flipH="1">
            <a:off x="1200689" y="2604412"/>
            <a:ext cx="806061" cy="50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pilkoppling 52"/>
          <p:cNvCxnSpPr/>
          <p:nvPr/>
        </p:nvCxnSpPr>
        <p:spPr>
          <a:xfrm flipH="1">
            <a:off x="1228929" y="2997095"/>
            <a:ext cx="794112" cy="52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ruta 58"/>
          <p:cNvSpPr txBox="1"/>
          <p:nvPr/>
        </p:nvSpPr>
        <p:spPr>
          <a:xfrm>
            <a:off x="1355388" y="1520817"/>
            <a:ext cx="788742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Inköp</a:t>
            </a:r>
            <a:br>
              <a:rPr lang="sv-SE" sz="1350" dirty="0"/>
            </a:br>
            <a:r>
              <a:rPr lang="sv-SE" sz="1350" dirty="0"/>
              <a:t>x kr/liter</a:t>
            </a:r>
          </a:p>
          <a:p>
            <a:r>
              <a:rPr lang="sv-SE" sz="1200" dirty="0"/>
              <a:t>”Arlapris”</a:t>
            </a:r>
          </a:p>
        </p:txBody>
      </p:sp>
      <p:sp>
        <p:nvSpPr>
          <p:cNvPr id="60" name="Uppåtböjd pil 59"/>
          <p:cNvSpPr/>
          <p:nvPr/>
        </p:nvSpPr>
        <p:spPr>
          <a:xfrm rot="19387722">
            <a:off x="6743976" y="3487297"/>
            <a:ext cx="1255462" cy="15959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61" name="Uppåtböjd pil 60"/>
          <p:cNvSpPr/>
          <p:nvPr/>
        </p:nvSpPr>
        <p:spPr>
          <a:xfrm rot="20296643">
            <a:off x="5310130" y="4258293"/>
            <a:ext cx="1229396" cy="349416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62" name="Uppåtböjd pil 61"/>
          <p:cNvSpPr/>
          <p:nvPr/>
        </p:nvSpPr>
        <p:spPr>
          <a:xfrm rot="19387722">
            <a:off x="6728271" y="3400083"/>
            <a:ext cx="1255462" cy="15959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63" name="Uppåtböjd pil 62"/>
          <p:cNvSpPr/>
          <p:nvPr/>
        </p:nvSpPr>
        <p:spPr>
          <a:xfrm rot="19387722">
            <a:off x="6759682" y="3576485"/>
            <a:ext cx="1255462" cy="15959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64" name="Uppåtböjd pil 63"/>
          <p:cNvSpPr/>
          <p:nvPr/>
        </p:nvSpPr>
        <p:spPr>
          <a:xfrm rot="19387722">
            <a:off x="6743976" y="3328350"/>
            <a:ext cx="1255462" cy="15959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65" name="Uppåtböjd pil 64"/>
          <p:cNvSpPr/>
          <p:nvPr/>
        </p:nvSpPr>
        <p:spPr>
          <a:xfrm rot="19386838">
            <a:off x="6743941" y="3660549"/>
            <a:ext cx="1255462" cy="15959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66" name="Uppåtböjd pil 65"/>
          <p:cNvSpPr/>
          <p:nvPr/>
        </p:nvSpPr>
        <p:spPr>
          <a:xfrm rot="19386838">
            <a:off x="6744944" y="3737095"/>
            <a:ext cx="1255462" cy="159590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68" name="Uppåtböjd pil 67"/>
          <p:cNvSpPr/>
          <p:nvPr/>
        </p:nvSpPr>
        <p:spPr>
          <a:xfrm rot="1140147">
            <a:off x="1112781" y="3810594"/>
            <a:ext cx="1773053" cy="204484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69" name="Uppåtböjd pil 68"/>
          <p:cNvSpPr/>
          <p:nvPr/>
        </p:nvSpPr>
        <p:spPr>
          <a:xfrm rot="1140147">
            <a:off x="1097075" y="3723379"/>
            <a:ext cx="1773053" cy="204484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70" name="Uppåtböjd pil 69"/>
          <p:cNvSpPr/>
          <p:nvPr/>
        </p:nvSpPr>
        <p:spPr>
          <a:xfrm rot="1140147">
            <a:off x="1119151" y="3945429"/>
            <a:ext cx="1773053" cy="204484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71" name="Uppåtböjd pil 70"/>
          <p:cNvSpPr/>
          <p:nvPr/>
        </p:nvSpPr>
        <p:spPr>
          <a:xfrm rot="1140147">
            <a:off x="1112781" y="3651646"/>
            <a:ext cx="1773053" cy="204484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76" name="Uppåtböjd pil 75"/>
          <p:cNvSpPr/>
          <p:nvPr/>
        </p:nvSpPr>
        <p:spPr>
          <a:xfrm rot="1073233">
            <a:off x="1147664" y="4044192"/>
            <a:ext cx="1773053" cy="204484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77" name="Uppåtböjd pil 76"/>
          <p:cNvSpPr/>
          <p:nvPr/>
        </p:nvSpPr>
        <p:spPr>
          <a:xfrm rot="1006105">
            <a:off x="1162304" y="4168067"/>
            <a:ext cx="1773053" cy="204484"/>
          </a:xfrm>
          <a:prstGeom prst="curved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chemeClr val="tx1"/>
              </a:solidFill>
            </a:endParaRPr>
          </a:p>
        </p:txBody>
      </p:sp>
      <p:sp>
        <p:nvSpPr>
          <p:cNvPr id="80" name="textruta 79"/>
          <p:cNvSpPr txBox="1"/>
          <p:nvPr/>
        </p:nvSpPr>
        <p:spPr>
          <a:xfrm rot="1223884">
            <a:off x="1412769" y="3523839"/>
            <a:ext cx="1170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Mjölk hämtning</a:t>
            </a:r>
          </a:p>
        </p:txBody>
      </p:sp>
      <p:sp>
        <p:nvSpPr>
          <p:cNvPr id="81" name="textruta 80"/>
          <p:cNvSpPr txBox="1"/>
          <p:nvPr/>
        </p:nvSpPr>
        <p:spPr>
          <a:xfrm>
            <a:off x="3142860" y="4633812"/>
            <a:ext cx="194957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Roslagsmjölk förpackningar</a:t>
            </a:r>
          </a:p>
          <a:p>
            <a:r>
              <a:rPr lang="sv-SE" sz="1050" dirty="0"/>
              <a:t>Flöde Inköp liter/ </a:t>
            </a:r>
            <a:r>
              <a:rPr lang="sv-SE" sz="1050" dirty="0" err="1"/>
              <a:t>sälda</a:t>
            </a:r>
            <a:r>
              <a:rPr lang="sv-SE" sz="1050" dirty="0"/>
              <a:t> antal (</a:t>
            </a:r>
            <a:r>
              <a:rPr lang="sv-SE" sz="1050" dirty="0" err="1"/>
              <a:t>st</a:t>
            </a:r>
            <a:r>
              <a:rPr lang="sv-SE" sz="1050" dirty="0"/>
              <a:t>)</a:t>
            </a:r>
            <a:br>
              <a:rPr lang="sv-SE" sz="1050" dirty="0"/>
            </a:br>
            <a:r>
              <a:rPr lang="sv-SE" sz="1050" dirty="0"/>
              <a:t>Mjölk överskottsutjämning</a:t>
            </a:r>
          </a:p>
        </p:txBody>
      </p:sp>
      <p:sp>
        <p:nvSpPr>
          <p:cNvPr id="83" name="textruta 82"/>
          <p:cNvSpPr txBox="1"/>
          <p:nvPr/>
        </p:nvSpPr>
        <p:spPr>
          <a:xfrm rot="19746504">
            <a:off x="6744627" y="3085223"/>
            <a:ext cx="1045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Distribution per butik</a:t>
            </a:r>
          </a:p>
        </p:txBody>
      </p:sp>
      <p:sp>
        <p:nvSpPr>
          <p:cNvPr id="86" name="textruta 85"/>
          <p:cNvSpPr txBox="1"/>
          <p:nvPr/>
        </p:nvSpPr>
        <p:spPr>
          <a:xfrm>
            <a:off x="2123964" y="949270"/>
            <a:ext cx="40687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b="1" dirty="0"/>
              <a:t>2. Affärsmodell: Roslagsmjölk ansvarar för hela kedjan</a:t>
            </a:r>
          </a:p>
        </p:txBody>
      </p:sp>
      <p:sp>
        <p:nvSpPr>
          <p:cNvPr id="87" name="textruta 86"/>
          <p:cNvSpPr txBox="1"/>
          <p:nvPr/>
        </p:nvSpPr>
        <p:spPr>
          <a:xfrm>
            <a:off x="2747683" y="5292404"/>
            <a:ext cx="4220707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sz="1200" dirty="0"/>
              <a:t>      Vid eventuell vinst i Roslagsmjölk AB (efter bokslut)</a:t>
            </a:r>
          </a:p>
          <a:p>
            <a:r>
              <a:rPr lang="sv-SE" sz="1200" dirty="0"/>
              <a:t>Högre mjölkpris (max +25% på Arlapris) till aktieägarna/gårdarna</a:t>
            </a:r>
            <a:br>
              <a:rPr lang="sv-SE" sz="1200" dirty="0"/>
            </a:br>
            <a:r>
              <a:rPr lang="sv-SE" sz="1200" dirty="0"/>
              <a:t>alternativt aktieägarutdelning (vinst per levererad liter/ gård) </a:t>
            </a:r>
          </a:p>
        </p:txBody>
      </p:sp>
      <p:sp>
        <p:nvSpPr>
          <p:cNvPr id="90" name="textruta 89"/>
          <p:cNvSpPr txBox="1"/>
          <p:nvPr/>
        </p:nvSpPr>
        <p:spPr>
          <a:xfrm rot="5400000">
            <a:off x="5613389" y="2329401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x kr självkost?</a:t>
            </a:r>
          </a:p>
        </p:txBody>
      </p:sp>
      <p:cxnSp>
        <p:nvCxnSpPr>
          <p:cNvPr id="105" name="Rak koppling 104"/>
          <p:cNvCxnSpPr/>
          <p:nvPr/>
        </p:nvCxnSpPr>
        <p:spPr>
          <a:xfrm flipH="1">
            <a:off x="643030" y="5705368"/>
            <a:ext cx="2100170" cy="1920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ak koppling 105"/>
          <p:cNvCxnSpPr/>
          <p:nvPr/>
        </p:nvCxnSpPr>
        <p:spPr>
          <a:xfrm flipH="1">
            <a:off x="566010" y="5763284"/>
            <a:ext cx="2181672" cy="1459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ak koppling 107"/>
          <p:cNvCxnSpPr/>
          <p:nvPr/>
        </p:nvCxnSpPr>
        <p:spPr>
          <a:xfrm flipH="1">
            <a:off x="699670" y="5622076"/>
            <a:ext cx="2039048" cy="2979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ak pilkoppling 111"/>
          <p:cNvCxnSpPr/>
          <p:nvPr/>
        </p:nvCxnSpPr>
        <p:spPr>
          <a:xfrm flipV="1">
            <a:off x="699671" y="4262286"/>
            <a:ext cx="0" cy="14297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ak pilkoppling 113"/>
          <p:cNvCxnSpPr/>
          <p:nvPr/>
        </p:nvCxnSpPr>
        <p:spPr>
          <a:xfrm flipV="1">
            <a:off x="632532" y="4298166"/>
            <a:ext cx="923" cy="145020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ak pilkoppling 117"/>
          <p:cNvCxnSpPr/>
          <p:nvPr/>
        </p:nvCxnSpPr>
        <p:spPr>
          <a:xfrm flipV="1">
            <a:off x="559624" y="4371188"/>
            <a:ext cx="6692" cy="14066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ruta 134"/>
          <p:cNvSpPr txBox="1"/>
          <p:nvPr/>
        </p:nvSpPr>
        <p:spPr>
          <a:xfrm>
            <a:off x="8160678" y="1925756"/>
            <a:ext cx="518091" cy="230832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sz="900" dirty="0"/>
              <a:t>kunder</a:t>
            </a:r>
          </a:p>
        </p:txBody>
      </p:sp>
      <p:sp>
        <p:nvSpPr>
          <p:cNvPr id="137" name="textruta 136"/>
          <p:cNvSpPr txBox="1"/>
          <p:nvPr/>
        </p:nvSpPr>
        <p:spPr>
          <a:xfrm>
            <a:off x="8280217" y="2057438"/>
            <a:ext cx="518091" cy="230832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sz="900" dirty="0"/>
              <a:t>kunder</a:t>
            </a:r>
          </a:p>
        </p:txBody>
      </p:sp>
      <p:sp>
        <p:nvSpPr>
          <p:cNvPr id="138" name="textruta 137"/>
          <p:cNvSpPr txBox="1"/>
          <p:nvPr/>
        </p:nvSpPr>
        <p:spPr>
          <a:xfrm>
            <a:off x="8394517" y="2171738"/>
            <a:ext cx="518091" cy="230832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sz="900" dirty="0"/>
              <a:t>kunder</a:t>
            </a:r>
          </a:p>
        </p:txBody>
      </p:sp>
      <p:sp>
        <p:nvSpPr>
          <p:cNvPr id="139" name="textruta 138"/>
          <p:cNvSpPr txBox="1"/>
          <p:nvPr/>
        </p:nvSpPr>
        <p:spPr>
          <a:xfrm>
            <a:off x="8508817" y="2286038"/>
            <a:ext cx="518091" cy="230832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sz="900" dirty="0"/>
              <a:t>kunder</a:t>
            </a:r>
          </a:p>
        </p:txBody>
      </p:sp>
      <p:sp>
        <p:nvSpPr>
          <p:cNvPr id="140" name="textruta 139"/>
          <p:cNvSpPr txBox="1"/>
          <p:nvPr/>
        </p:nvSpPr>
        <p:spPr>
          <a:xfrm>
            <a:off x="8623117" y="2400338"/>
            <a:ext cx="518091" cy="230832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sz="900" dirty="0"/>
              <a:t>kunder</a:t>
            </a:r>
          </a:p>
        </p:txBody>
      </p:sp>
      <p:sp>
        <p:nvSpPr>
          <p:cNvPr id="142" name="textruta 141"/>
          <p:cNvSpPr txBox="1"/>
          <p:nvPr/>
        </p:nvSpPr>
        <p:spPr>
          <a:xfrm>
            <a:off x="7977409" y="1479799"/>
            <a:ext cx="11480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Marknadspris</a:t>
            </a:r>
            <a:br>
              <a:rPr lang="sv-SE" sz="1350" dirty="0"/>
            </a:br>
            <a:r>
              <a:rPr lang="sv-SE" sz="1350" dirty="0"/>
              <a:t>       x kr</a:t>
            </a:r>
          </a:p>
        </p:txBody>
      </p:sp>
      <p:sp>
        <p:nvSpPr>
          <p:cNvPr id="143" name="textruta 142"/>
          <p:cNvSpPr txBox="1"/>
          <p:nvPr/>
        </p:nvSpPr>
        <p:spPr>
          <a:xfrm>
            <a:off x="8747893" y="2550938"/>
            <a:ext cx="518091" cy="230832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sv-SE" sz="900" dirty="0"/>
              <a:t>kunder</a:t>
            </a:r>
          </a:p>
        </p:txBody>
      </p:sp>
      <p:sp>
        <p:nvSpPr>
          <p:cNvPr id="152" name="textruta 151"/>
          <p:cNvSpPr txBox="1"/>
          <p:nvPr/>
        </p:nvSpPr>
        <p:spPr>
          <a:xfrm>
            <a:off x="7386709" y="944219"/>
            <a:ext cx="170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Roslagsmjölk AB</a:t>
            </a:r>
          </a:p>
        </p:txBody>
      </p:sp>
      <p:sp>
        <p:nvSpPr>
          <p:cNvPr id="155" name="textruta 154"/>
          <p:cNvSpPr txBox="1"/>
          <p:nvPr/>
        </p:nvSpPr>
        <p:spPr>
          <a:xfrm>
            <a:off x="8138476" y="5839167"/>
            <a:ext cx="10005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dirty="0"/>
              <a:t>2016-03-21 Mats Hansson</a:t>
            </a:r>
          </a:p>
        </p:txBody>
      </p:sp>
      <p:sp>
        <p:nvSpPr>
          <p:cNvPr id="2" name="Ellips 1"/>
          <p:cNvSpPr/>
          <p:nvPr/>
        </p:nvSpPr>
        <p:spPr>
          <a:xfrm>
            <a:off x="3734433" y="2033515"/>
            <a:ext cx="825610" cy="8322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" name="Rektangel 2"/>
          <p:cNvSpPr/>
          <p:nvPr/>
        </p:nvSpPr>
        <p:spPr>
          <a:xfrm>
            <a:off x="2243013" y="2832604"/>
            <a:ext cx="14526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b="1" dirty="0"/>
              <a:t>Volymutjämning?</a:t>
            </a:r>
          </a:p>
        </p:txBody>
      </p:sp>
      <p:sp>
        <p:nvSpPr>
          <p:cNvPr id="14" name="Rektangel 13"/>
          <p:cNvSpPr/>
          <p:nvPr/>
        </p:nvSpPr>
        <p:spPr>
          <a:xfrm>
            <a:off x="3534910" y="2940550"/>
            <a:ext cx="164346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b="1" dirty="0"/>
              <a:t>Ekonomi/kassaflöd</a:t>
            </a:r>
            <a:r>
              <a:rPr lang="sv-SE" sz="1350" dirty="0"/>
              <a:t>e</a:t>
            </a:r>
          </a:p>
        </p:txBody>
      </p:sp>
      <p:sp>
        <p:nvSpPr>
          <p:cNvPr id="17" name="Rektangel 16"/>
          <p:cNvSpPr/>
          <p:nvPr/>
        </p:nvSpPr>
        <p:spPr>
          <a:xfrm>
            <a:off x="4692260" y="2289691"/>
            <a:ext cx="142757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b="1" dirty="0"/>
              <a:t>Ordermottagning</a:t>
            </a:r>
          </a:p>
        </p:txBody>
      </p:sp>
      <p:sp>
        <p:nvSpPr>
          <p:cNvPr id="19" name="Rektangel 18"/>
          <p:cNvSpPr/>
          <p:nvPr/>
        </p:nvSpPr>
        <p:spPr>
          <a:xfrm>
            <a:off x="5003676" y="2843022"/>
            <a:ext cx="12772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b="1" dirty="0"/>
              <a:t>Distribution(</a:t>
            </a:r>
            <a:r>
              <a:rPr lang="sv-SE" sz="1350" b="1" dirty="0" err="1"/>
              <a:t>st</a:t>
            </a:r>
            <a:r>
              <a:rPr lang="sv-SE" sz="1350" b="1" dirty="0"/>
              <a:t>)</a:t>
            </a:r>
          </a:p>
        </p:txBody>
      </p:sp>
      <p:cxnSp>
        <p:nvCxnSpPr>
          <p:cNvPr id="28" name="Rak pilkoppling 27"/>
          <p:cNvCxnSpPr/>
          <p:nvPr/>
        </p:nvCxnSpPr>
        <p:spPr>
          <a:xfrm>
            <a:off x="5994315" y="3320505"/>
            <a:ext cx="125791" cy="245429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29"/>
          <p:cNvSpPr/>
          <p:nvPr/>
        </p:nvSpPr>
        <p:spPr>
          <a:xfrm>
            <a:off x="3826194" y="2215195"/>
            <a:ext cx="72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b="1" dirty="0"/>
              <a:t>Logistik</a:t>
            </a:r>
            <a:br>
              <a:rPr lang="sv-SE" sz="1350" b="1" dirty="0"/>
            </a:br>
            <a:r>
              <a:rPr lang="sv-SE" sz="1350" b="1" dirty="0"/>
              <a:t> flöde</a:t>
            </a:r>
          </a:p>
        </p:txBody>
      </p:sp>
      <p:sp>
        <p:nvSpPr>
          <p:cNvPr id="31" name="Rektangel 30"/>
          <p:cNvSpPr/>
          <p:nvPr/>
        </p:nvSpPr>
        <p:spPr>
          <a:xfrm>
            <a:off x="5106012" y="1800489"/>
            <a:ext cx="96750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b="1" dirty="0"/>
              <a:t>Försäljning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2235821" y="2371528"/>
            <a:ext cx="143039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 err="1"/>
              <a:t>Reklammationer</a:t>
            </a:r>
            <a:r>
              <a:rPr lang="sv-SE" sz="1350" dirty="0"/>
              <a:t>?</a:t>
            </a:r>
          </a:p>
          <a:p>
            <a:r>
              <a:rPr lang="sv-SE" sz="1350" dirty="0"/>
              <a:t>Lev. förseningar?</a:t>
            </a:r>
          </a:p>
        </p:txBody>
      </p:sp>
      <p:sp>
        <p:nvSpPr>
          <p:cNvPr id="41" name="Rektangel 40"/>
          <p:cNvSpPr/>
          <p:nvPr/>
        </p:nvSpPr>
        <p:spPr>
          <a:xfrm>
            <a:off x="2277569" y="1807898"/>
            <a:ext cx="13301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350" b="1" dirty="0"/>
              <a:t>Inköps per liter</a:t>
            </a:r>
            <a:r>
              <a:rPr lang="sv-SE" sz="1350" dirty="0"/>
              <a:t/>
            </a:r>
            <a:br>
              <a:rPr lang="sv-SE" sz="1350" dirty="0"/>
            </a:br>
            <a:r>
              <a:rPr lang="sv-SE" sz="1350" dirty="0"/>
              <a:t>volymfördelning</a:t>
            </a:r>
          </a:p>
        </p:txBody>
      </p:sp>
      <p:sp>
        <p:nvSpPr>
          <p:cNvPr id="57" name="textruta 56"/>
          <p:cNvSpPr txBox="1"/>
          <p:nvPr/>
        </p:nvSpPr>
        <p:spPr>
          <a:xfrm>
            <a:off x="5789788" y="3113741"/>
            <a:ext cx="5325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X kr?</a:t>
            </a:r>
          </a:p>
        </p:txBody>
      </p:sp>
      <p:sp>
        <p:nvSpPr>
          <p:cNvPr id="58" name="Högerpil 57"/>
          <p:cNvSpPr/>
          <p:nvPr/>
        </p:nvSpPr>
        <p:spPr>
          <a:xfrm rot="12224275">
            <a:off x="3852074" y="2710489"/>
            <a:ext cx="75048" cy="82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6" name="Högerpil 95"/>
          <p:cNvSpPr/>
          <p:nvPr/>
        </p:nvSpPr>
        <p:spPr>
          <a:xfrm rot="18277343">
            <a:off x="3801126" y="2144237"/>
            <a:ext cx="75048" cy="82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7" name="Högerpil 96"/>
          <p:cNvSpPr/>
          <p:nvPr/>
        </p:nvSpPr>
        <p:spPr>
          <a:xfrm rot="2248576">
            <a:off x="4406231" y="2104980"/>
            <a:ext cx="75048" cy="82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8" name="Högerpil 97"/>
          <p:cNvSpPr/>
          <p:nvPr/>
        </p:nvSpPr>
        <p:spPr>
          <a:xfrm rot="7713322">
            <a:off x="4405820" y="2681456"/>
            <a:ext cx="75048" cy="82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414449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92696"/>
            <a:ext cx="4608512" cy="592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7772400" cy="1440160"/>
          </a:xfrm>
        </p:spPr>
        <p:txBody>
          <a:bodyPr/>
          <a:lstStyle/>
          <a:p>
            <a:r>
              <a:rPr lang="sv-SE" b="1" dirty="0"/>
              <a:t>                          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067944" y="3068960"/>
            <a:ext cx="4744616" cy="24726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v-SE" sz="2800" dirty="0">
                <a:solidFill>
                  <a:schemeClr val="tx1"/>
                </a:solidFill>
              </a:rPr>
              <a:t>                                                </a:t>
            </a:r>
            <a:r>
              <a:rPr lang="sv-SE" b="1" dirty="0">
                <a:solidFill>
                  <a:schemeClr val="tx1"/>
                </a:solidFill>
              </a:rPr>
              <a:t>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0379" y="24614"/>
            <a:ext cx="2514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Bildresultat för roslagsmjö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30" name="AutoShape 6" descr="Bildresultat för roslagsmjö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08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808" cy="5234260"/>
          </a:xfrm>
        </p:spPr>
        <p:txBody>
          <a:bodyPr>
            <a:normAutofit fontScale="92500" lnSpcReduction="10000"/>
          </a:bodyPr>
          <a:lstStyle/>
          <a:p>
            <a:r>
              <a:rPr lang="sv-SE" sz="2200" b="1" dirty="0" err="1"/>
              <a:t>Roslagsmjölk</a:t>
            </a:r>
            <a:r>
              <a:rPr lang="sv-SE" sz="2200" b="1" dirty="0"/>
              <a:t> AB är ett nystartat aktiebolag, baserat på en idé som kläcktes för 20 år sedan! </a:t>
            </a:r>
          </a:p>
          <a:p>
            <a:endParaRPr lang="sv-SE" sz="2200" dirty="0"/>
          </a:p>
          <a:p>
            <a:r>
              <a:rPr lang="sv-SE" sz="2200" dirty="0"/>
              <a:t>Våra samarbetspartners är:</a:t>
            </a:r>
          </a:p>
          <a:p>
            <a:endParaRPr lang="sv-SE" sz="2200" dirty="0"/>
          </a:p>
          <a:p>
            <a:pPr>
              <a:buFont typeface="Arial" pitchFamily="34" charset="0"/>
              <a:buChar char="•"/>
            </a:pPr>
            <a:r>
              <a:rPr lang="sv-SE" sz="2200" b="1" dirty="0"/>
              <a:t>  ÅCA </a:t>
            </a:r>
            <a:r>
              <a:rPr lang="sv-SE" sz="2200" dirty="0"/>
              <a:t>– för förädling och förpackning </a:t>
            </a:r>
          </a:p>
          <a:p>
            <a:pPr>
              <a:buFont typeface="Arial" pitchFamily="34" charset="0"/>
              <a:buChar char="•"/>
            </a:pPr>
            <a:r>
              <a:rPr lang="sv-SE" sz="2200" dirty="0"/>
              <a:t>  </a:t>
            </a:r>
            <a:r>
              <a:rPr lang="sv-SE" sz="2200" b="1" dirty="0"/>
              <a:t>Ockelbo Ost AB </a:t>
            </a:r>
            <a:r>
              <a:rPr lang="sv-SE" sz="2200" dirty="0"/>
              <a:t>– för försäljning,   ordermottagning och fakturering</a:t>
            </a:r>
          </a:p>
          <a:p>
            <a:pPr>
              <a:buFont typeface="Arial" pitchFamily="34" charset="0"/>
              <a:buChar char="•"/>
            </a:pPr>
            <a:r>
              <a:rPr lang="sv-SE" sz="2200" dirty="0"/>
              <a:t>  </a:t>
            </a:r>
            <a:r>
              <a:rPr lang="sv-SE" sz="2200" b="1" dirty="0"/>
              <a:t>Miro Transport </a:t>
            </a:r>
            <a:r>
              <a:rPr lang="sv-SE" sz="2200" dirty="0"/>
              <a:t>– för hämtning av mjölken på gårdarna och transport till Åland</a:t>
            </a:r>
          </a:p>
          <a:p>
            <a:pPr>
              <a:buFont typeface="Arial" pitchFamily="34" charset="0"/>
              <a:buChar char="•"/>
            </a:pPr>
            <a:r>
              <a:rPr lang="sv-SE" sz="2200" dirty="0"/>
              <a:t>  </a:t>
            </a:r>
            <a:r>
              <a:rPr lang="sv-SE" sz="2200" b="1" dirty="0" err="1"/>
              <a:t>Transmar</a:t>
            </a:r>
            <a:r>
              <a:rPr lang="sv-SE" sz="2200" dirty="0"/>
              <a:t> – för transport av de färdiga produkterna från ÅCA till centrallager i Stockholm</a:t>
            </a:r>
          </a:p>
          <a:p>
            <a:pPr>
              <a:buFont typeface="Arial" pitchFamily="34" charset="0"/>
              <a:buChar char="•"/>
            </a:pPr>
            <a:r>
              <a:rPr lang="sv-SE" sz="2200" dirty="0"/>
              <a:t>  </a:t>
            </a:r>
            <a:r>
              <a:rPr lang="sv-SE" sz="2200" b="1" dirty="0"/>
              <a:t>Axelsson </a:t>
            </a:r>
            <a:r>
              <a:rPr lang="sv-SE" sz="2200" dirty="0"/>
              <a:t>– för distribution till butik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514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2520280" cy="1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924944"/>
            <a:ext cx="1656184" cy="89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941168"/>
            <a:ext cx="21773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861048"/>
            <a:ext cx="1335211" cy="121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5589240"/>
            <a:ext cx="2448272" cy="64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5112568" cy="592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7772400" cy="1440160"/>
          </a:xfrm>
        </p:spPr>
        <p:txBody>
          <a:bodyPr/>
          <a:lstStyle/>
          <a:p>
            <a:r>
              <a:rPr lang="sv-SE" b="1" dirty="0"/>
              <a:t>                          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067944" y="3068960"/>
            <a:ext cx="4744616" cy="247268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sv-SE" sz="2800" dirty="0">
                <a:solidFill>
                  <a:schemeClr val="tx1"/>
                </a:solidFill>
              </a:rPr>
              <a:t>                                                    	</a:t>
            </a:r>
            <a:r>
              <a:rPr lang="sv-SE" b="1" dirty="0">
                <a:solidFill>
                  <a:schemeClr val="tx1"/>
                </a:solidFill>
              </a:rPr>
              <a:t>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436" y="165316"/>
            <a:ext cx="2514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Bildresultat för roslagsmjö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30" name="AutoShape 6" descr="Bildresultat för roslagsmjö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858" y="1628800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Det går att transportera hit mjölk.</a:t>
            </a:r>
          </a:p>
          <a:p>
            <a:pPr marL="0" indent="0">
              <a:buNone/>
            </a:pPr>
            <a:r>
              <a:rPr lang="sv-SE" dirty="0"/>
              <a:t>Men försök att köra hit ett öppet landskap.</a:t>
            </a:r>
          </a:p>
          <a:p>
            <a:pPr>
              <a:buNone/>
            </a:pP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514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hc_3jSWYAEfPeV.jpg (193×128)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5737" y="3185384"/>
            <a:ext cx="4083641" cy="2708322"/>
          </a:xfrm>
          <a:prstGeom prst="rect">
            <a:avLst/>
          </a:prstGeom>
          <a:noFill/>
          <a:ln>
            <a:noFill/>
          </a:ln>
          <a:effectLst>
            <a:outerShdw blurRad="889000" dist="50800" dir="5400000" sx="103000" sy="103000" algn="ctr" rotWithShape="0">
              <a:schemeClr val="accent3">
                <a:alpha val="8000"/>
              </a:scheme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lum contrast="2000"/>
          </a:blip>
          <a:srcRect/>
          <a:stretch>
            <a:fillRect/>
          </a:stretch>
        </p:blipFill>
        <p:spPr bwMode="auto">
          <a:xfrm>
            <a:off x="4826854" y="3187834"/>
            <a:ext cx="3657406" cy="270587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678184" cy="611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endParaRPr lang="sv-SE" dirty="0"/>
          </a:p>
          <a:p>
            <a:endParaRPr lang="sv-SE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sv-SE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sv-SE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sv-SE" dirty="0">
                <a:solidFill>
                  <a:schemeClr val="bg1"/>
                </a:solidFill>
              </a:rPr>
              <a:t>Sune och Erik Hansson, </a:t>
            </a:r>
            <a:r>
              <a:rPr lang="sv-SE" dirty="0" err="1">
                <a:solidFill>
                  <a:schemeClr val="bg1"/>
                </a:solidFill>
              </a:rPr>
              <a:t>Ånö</a:t>
            </a:r>
            <a:r>
              <a:rPr lang="sv-SE" dirty="0">
                <a:solidFill>
                  <a:schemeClr val="bg1"/>
                </a:solidFill>
              </a:rPr>
              <a:t>, Östhammar</a:t>
            </a:r>
          </a:p>
          <a:p>
            <a:pPr>
              <a:spcBef>
                <a:spcPts val="0"/>
              </a:spcBef>
            </a:pPr>
            <a:r>
              <a:rPr lang="sv-SE" dirty="0">
                <a:solidFill>
                  <a:schemeClr val="bg1"/>
                </a:solidFill>
              </a:rPr>
              <a:t>Klas Hansson, </a:t>
            </a:r>
            <a:r>
              <a:rPr lang="sv-SE" dirty="0" err="1">
                <a:solidFill>
                  <a:schemeClr val="bg1"/>
                </a:solidFill>
              </a:rPr>
              <a:t>Väddika</a:t>
            </a:r>
            <a:r>
              <a:rPr lang="sv-SE" dirty="0">
                <a:solidFill>
                  <a:schemeClr val="bg1"/>
                </a:solidFill>
              </a:rPr>
              <a:t>, Gimo</a:t>
            </a:r>
          </a:p>
          <a:p>
            <a:pPr>
              <a:spcBef>
                <a:spcPts val="0"/>
              </a:spcBef>
            </a:pPr>
            <a:r>
              <a:rPr lang="sv-SE" dirty="0">
                <a:solidFill>
                  <a:schemeClr val="bg1"/>
                </a:solidFill>
              </a:rPr>
              <a:t>Joakim Åkesson, </a:t>
            </a:r>
            <a:r>
              <a:rPr lang="sv-SE" dirty="0" err="1">
                <a:solidFill>
                  <a:schemeClr val="bg1"/>
                </a:solidFill>
              </a:rPr>
              <a:t>Barkö</a:t>
            </a:r>
            <a:r>
              <a:rPr lang="sv-SE" dirty="0">
                <a:solidFill>
                  <a:schemeClr val="bg1"/>
                </a:solidFill>
              </a:rPr>
              <a:t>, Östhammar</a:t>
            </a:r>
          </a:p>
          <a:p>
            <a:pPr>
              <a:spcBef>
                <a:spcPts val="0"/>
              </a:spcBef>
            </a:pPr>
            <a:r>
              <a:rPr lang="sv-SE" dirty="0">
                <a:solidFill>
                  <a:schemeClr val="bg1"/>
                </a:solidFill>
              </a:rPr>
              <a:t>Fredrik </a:t>
            </a:r>
            <a:r>
              <a:rPr lang="sv-SE" dirty="0" err="1">
                <a:solidFill>
                  <a:schemeClr val="bg1"/>
                </a:solidFill>
              </a:rPr>
              <a:t>Reinsson</a:t>
            </a:r>
            <a:r>
              <a:rPr lang="sv-SE" dirty="0">
                <a:solidFill>
                  <a:schemeClr val="bg1"/>
                </a:solidFill>
              </a:rPr>
              <a:t>, </a:t>
            </a:r>
            <a:r>
              <a:rPr lang="sv-SE" dirty="0" err="1">
                <a:solidFill>
                  <a:schemeClr val="bg1"/>
                </a:solidFill>
              </a:rPr>
              <a:t>Senneby</a:t>
            </a:r>
            <a:r>
              <a:rPr lang="sv-SE" dirty="0">
                <a:solidFill>
                  <a:schemeClr val="bg1"/>
                </a:solidFill>
              </a:rPr>
              <a:t>, Väddö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2514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24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v-SE" dirty="0"/>
              <a:t>Tillsammans har vi </a:t>
            </a:r>
            <a:r>
              <a:rPr lang="sv-SE" sz="4000" b="1" dirty="0"/>
              <a:t>350 kor …</a:t>
            </a:r>
          </a:p>
          <a:p>
            <a:pPr algn="ctr">
              <a:buNone/>
            </a:pPr>
            <a:endParaRPr lang="sv-SE" dirty="0"/>
          </a:p>
          <a:p>
            <a:pPr algn="ctr">
              <a:buNone/>
            </a:pPr>
            <a:r>
              <a:rPr lang="sv-SE" dirty="0"/>
              <a:t>    … brukar </a:t>
            </a:r>
            <a:r>
              <a:rPr lang="sv-SE" sz="4000" b="1" dirty="0"/>
              <a:t>850 ha </a:t>
            </a:r>
            <a:r>
              <a:rPr lang="sv-SE" dirty="0"/>
              <a:t>åker </a:t>
            </a:r>
          </a:p>
          <a:p>
            <a:pPr algn="ctr">
              <a:buNone/>
            </a:pPr>
            <a:r>
              <a:rPr lang="sv-SE" dirty="0"/>
              <a:t>     och betesmark och …</a:t>
            </a:r>
          </a:p>
          <a:p>
            <a:pPr algn="ctr">
              <a:buNone/>
            </a:pPr>
            <a:r>
              <a:rPr lang="sv-SE" dirty="0"/>
              <a:t>  </a:t>
            </a:r>
          </a:p>
          <a:p>
            <a:pPr>
              <a:spcBef>
                <a:spcPts val="1500"/>
              </a:spcBef>
              <a:buNone/>
            </a:pPr>
            <a:r>
              <a:rPr lang="sv-SE" dirty="0"/>
              <a:t> … och producerar  </a:t>
            </a:r>
          </a:p>
          <a:p>
            <a:pPr>
              <a:buNone/>
            </a:pPr>
            <a:r>
              <a:rPr lang="sv-SE" sz="4000" b="1" dirty="0"/>
              <a:t>3 000 000 kg </a:t>
            </a:r>
          </a:p>
          <a:p>
            <a:pPr>
              <a:buNone/>
            </a:pPr>
            <a:r>
              <a:rPr lang="sv-SE" dirty="0"/>
              <a:t> mjölk/år </a:t>
            </a:r>
          </a:p>
          <a:p>
            <a:pPr>
              <a:buNone/>
            </a:pPr>
            <a:r>
              <a:rPr lang="sv-SE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514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2088232" cy="185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420888"/>
            <a:ext cx="2315270" cy="162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93096"/>
            <a:ext cx="2448272" cy="202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492896"/>
            <a:ext cx="2232248" cy="17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514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	…  en möjlighet för oss småskaliga 	mjölkproducenter att få betalt för de 	mervärden vår mjölkproduktion skapar</a:t>
            </a:r>
          </a:p>
          <a:p>
            <a:pPr lvl="1">
              <a:buFont typeface="Wingdings" pitchFamily="2" charset="2"/>
              <a:buChar char="§"/>
            </a:pPr>
            <a:r>
              <a:rPr lang="sv-SE" i="1" dirty="0"/>
              <a:t>… </a:t>
            </a:r>
            <a:r>
              <a:rPr lang="sv-SE" sz="2400" i="1" dirty="0"/>
              <a:t>tillhandahålla </a:t>
            </a:r>
            <a:r>
              <a:rPr lang="sv-SE" sz="2400" i="1" dirty="0" err="1"/>
              <a:t>färskvaruprodukter</a:t>
            </a:r>
            <a:r>
              <a:rPr lang="sv-SE" sz="2400" i="1" dirty="0"/>
              <a:t> på en lokal marknad</a:t>
            </a:r>
          </a:p>
          <a:p>
            <a:pPr lvl="1">
              <a:buFont typeface="Wingdings" pitchFamily="2" charset="2"/>
              <a:buChar char="§"/>
            </a:pPr>
            <a:r>
              <a:rPr lang="sv-SE" sz="2400" i="1" dirty="0"/>
              <a:t>… tillhandahålla KRAV-märkta produkter</a:t>
            </a:r>
          </a:p>
          <a:p>
            <a:pPr lvl="1">
              <a:buFont typeface="Wingdings" pitchFamily="2" charset="2"/>
              <a:buChar char="§"/>
            </a:pPr>
            <a:r>
              <a:rPr lang="sv-SE" sz="2400" i="1" dirty="0"/>
              <a:t>… bidra till att hålla landskapet </a:t>
            </a:r>
          </a:p>
          <a:p>
            <a:pPr lvl="1">
              <a:buNone/>
            </a:pPr>
            <a:r>
              <a:rPr lang="sv-SE" sz="2400" i="1" dirty="0"/>
              <a:t>        öppet och levande</a:t>
            </a:r>
          </a:p>
          <a:p>
            <a:pPr lvl="1">
              <a:buFont typeface="Wingdings" pitchFamily="2" charset="2"/>
              <a:buChar char="§"/>
            </a:pPr>
            <a:r>
              <a:rPr lang="sv-SE" sz="2400" i="1" dirty="0"/>
              <a:t>… bidra till att bevara </a:t>
            </a:r>
            <a:r>
              <a:rPr lang="sv-SE" sz="2400" i="1" dirty="0" err="1"/>
              <a:t>riks-</a:t>
            </a:r>
            <a:endParaRPr lang="sv-SE" sz="2400" i="1" dirty="0"/>
          </a:p>
          <a:p>
            <a:pPr lvl="1">
              <a:buNone/>
            </a:pPr>
            <a:r>
              <a:rPr lang="sv-SE" sz="2400" i="1" dirty="0"/>
              <a:t>        intressanta och artrika kulturmarker</a:t>
            </a:r>
          </a:p>
          <a:p>
            <a:pPr lvl="1">
              <a:buFont typeface="Wingdings" pitchFamily="2" charset="2"/>
              <a:buChar char="§"/>
            </a:pPr>
            <a:endParaRPr lang="sv-SE" i="1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2457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r"/>
            <a:r>
              <a:rPr lang="sv-SE" dirty="0"/>
              <a:t>Råvara från Roslagen </a:t>
            </a:r>
            <a:br>
              <a:rPr lang="sv-SE" dirty="0"/>
            </a:br>
            <a:r>
              <a:rPr lang="sv-SE" dirty="0"/>
              <a:t>	– tillgänglig i Roslagen!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v-SE" dirty="0"/>
              <a:t>Östhammar, Norrtälje, Vaxholm, Värmdö, Nacka, Täby, Vallentuna, Lidingö, Danderyd och Österåker  </a:t>
            </a:r>
            <a:r>
              <a:rPr lang="sv-SE" dirty="0">
                <a:sym typeface="Wingdings" pitchFamily="2" charset="2"/>
              </a:rPr>
              <a:t>  440 000 konsumenter</a:t>
            </a:r>
          </a:p>
          <a:p>
            <a:pPr algn="ctr">
              <a:buNone/>
            </a:pPr>
            <a:endParaRPr lang="sv-SE" dirty="0"/>
          </a:p>
          <a:p>
            <a:pPr algn="ctr">
              <a:buNone/>
            </a:pPr>
            <a:r>
              <a:rPr lang="sv-SE" dirty="0"/>
              <a:t>Om Stockholms kommun läggs till så tillkommer ytterligare 900 000 konsumenter!</a:t>
            </a:r>
          </a:p>
          <a:p>
            <a:pPr algn="ctr">
              <a:buNone/>
            </a:pPr>
            <a:endParaRPr lang="sv-SE" dirty="0"/>
          </a:p>
          <a:p>
            <a:pPr algn="ctr">
              <a:buNone/>
            </a:pPr>
            <a:r>
              <a:rPr lang="sv-SE" dirty="0"/>
              <a:t>Genomsnittssvensken konsumerar 83 l mjölk/år.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514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514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053053" y="620688"/>
            <a:ext cx="400323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latshållare för text 6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008313" cy="4691063"/>
          </a:xfrm>
        </p:spPr>
        <p:txBody>
          <a:bodyPr/>
          <a:lstStyle/>
          <a:p>
            <a:endParaRPr lang="sv-SE" dirty="0"/>
          </a:p>
          <a:p>
            <a:r>
              <a:rPr lang="sv-SE" sz="2800" dirty="0"/>
              <a:t>Standardmjölk 3 %</a:t>
            </a:r>
          </a:p>
          <a:p>
            <a:r>
              <a:rPr lang="sv-SE" sz="2800" dirty="0"/>
              <a:t>Mellanmjölk 1,5 %</a:t>
            </a:r>
          </a:p>
          <a:p>
            <a:r>
              <a:rPr lang="sv-SE" sz="2800" dirty="0"/>
              <a:t>Lättmjölk 0,5 %</a:t>
            </a:r>
          </a:p>
          <a:p>
            <a:r>
              <a:rPr lang="sv-SE" sz="2800" dirty="0"/>
              <a:t>Vispgrädde 40 %</a:t>
            </a:r>
          </a:p>
          <a:p>
            <a:r>
              <a:rPr lang="sv-SE" sz="2800" dirty="0"/>
              <a:t>Yoghurt 3,8 - 4,5 %</a:t>
            </a:r>
          </a:p>
          <a:p>
            <a:endParaRPr lang="sv-SE" sz="2800" dirty="0"/>
          </a:p>
          <a:p>
            <a:r>
              <a:rPr lang="sv-SE" sz="2800" dirty="0"/>
              <a:t>Senare:</a:t>
            </a:r>
          </a:p>
          <a:p>
            <a:r>
              <a:rPr lang="sv-SE" sz="2800" dirty="0"/>
              <a:t>Smör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337</Words>
  <Application>Microsoft Office PowerPoint</Application>
  <PresentationFormat>Bildspel på skärmen (4:3)</PresentationFormat>
  <Paragraphs>104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Office-tema</vt:lpstr>
      <vt:lpstr>PowerPoint-presentation</vt:lpstr>
      <vt:lpstr>PowerPoint-presentation</vt:lpstr>
      <vt:lpstr>                           </vt:lpstr>
      <vt:lpstr>PowerPoint-presentation</vt:lpstr>
      <vt:lpstr>PowerPoint-presentation</vt:lpstr>
      <vt:lpstr>PowerPoint-presentation</vt:lpstr>
      <vt:lpstr>PowerPoint-presentation</vt:lpstr>
      <vt:lpstr>Råvara från Roslagen   – tillgänglig i Roslagen! </vt:lpstr>
      <vt:lpstr>PowerPoint-presentation</vt:lpstr>
      <vt:lpstr>                        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Välkommen!</dc:title>
  <dc:creator>kaan</dc:creator>
  <cp:lastModifiedBy>Eriksson Stattin, Anna-Clara</cp:lastModifiedBy>
  <cp:revision>32</cp:revision>
  <dcterms:created xsi:type="dcterms:W3CDTF">2016-11-12T13:41:45Z</dcterms:created>
  <dcterms:modified xsi:type="dcterms:W3CDTF">2017-02-06T08:57:25Z</dcterms:modified>
</cp:coreProperties>
</file>