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</p:sldMasterIdLst>
  <p:notesMasterIdLst>
    <p:notesMasterId r:id="rId43"/>
  </p:notesMasterIdLst>
  <p:handoutMasterIdLst>
    <p:handoutMasterId r:id="rId44"/>
  </p:handoutMasterIdLst>
  <p:sldIdLst>
    <p:sldId id="299" r:id="rId2"/>
    <p:sldId id="268" r:id="rId3"/>
    <p:sldId id="273" r:id="rId4"/>
    <p:sldId id="264" r:id="rId5"/>
    <p:sldId id="274" r:id="rId6"/>
    <p:sldId id="275" r:id="rId7"/>
    <p:sldId id="276" r:id="rId8"/>
    <p:sldId id="277" r:id="rId9"/>
    <p:sldId id="280" r:id="rId10"/>
    <p:sldId id="278" r:id="rId11"/>
    <p:sldId id="279" r:id="rId12"/>
    <p:sldId id="281" r:id="rId13"/>
    <p:sldId id="282" r:id="rId14"/>
    <p:sldId id="294" r:id="rId15"/>
    <p:sldId id="295" r:id="rId16"/>
    <p:sldId id="31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8" r:id="rId29"/>
    <p:sldId id="300" r:id="rId30"/>
    <p:sldId id="301" r:id="rId31"/>
    <p:sldId id="302" r:id="rId32"/>
    <p:sldId id="304" r:id="rId33"/>
    <p:sldId id="303" r:id="rId34"/>
    <p:sldId id="305" r:id="rId35"/>
    <p:sldId id="308" r:id="rId36"/>
    <p:sldId id="307" r:id="rId37"/>
    <p:sldId id="309" r:id="rId38"/>
    <p:sldId id="310" r:id="rId39"/>
    <p:sldId id="311" r:id="rId40"/>
    <p:sldId id="313" r:id="rId41"/>
    <p:sldId id="315" r:id="rId4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A28"/>
    <a:srgbClr val="E67A28"/>
    <a:srgbClr val="FF9B33"/>
    <a:srgbClr val="E58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Format med tema 2 - dekorfär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Format med tema 2 - dekorfärg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Format med tema 2 - dekorfärg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27F97BB-C833-4FB7-BDE5-3F7075034690}" styleName="Format med tema 2 - dekorfärg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Format med tema 2 - dekorfärg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679" autoAdjust="0"/>
  </p:normalViewPr>
  <p:slideViewPr>
    <p:cSldViewPr>
      <p:cViewPr>
        <p:scale>
          <a:sx n="90" d="100"/>
          <a:sy n="90" d="100"/>
        </p:scale>
        <p:origin x="-606" y="-150"/>
      </p:cViewPr>
      <p:guideLst>
        <p:guide orient="horz" pos="708"/>
        <p:guide pos="4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7EB46-3202-774C-A69B-147E8ACA4CF8}" type="datetimeFigureOut">
              <a:rPr lang="sv-SE" smtClean="0"/>
              <a:t>2015-10-07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9BBC3-0A18-2043-991F-1628A48230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12540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4201E-ABD1-2348-8A2E-B688DA9370FC}" type="datetimeFigureOut">
              <a:rPr lang="sv-SE" smtClean="0"/>
              <a:t>2015-10-07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1431E-F6F4-1D4F-902B-C5E8C6B35F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70439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3738" y="3886200"/>
            <a:ext cx="776669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99592" y="616530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907704" y="6160219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fld id="{F51606A7-E957-EF45-950C-D68477974E4C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7692" y="2533394"/>
            <a:ext cx="7848871" cy="3487894"/>
          </a:xfrm>
        </p:spPr>
        <p:txBody>
          <a:bodyPr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99592" y="616530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907704" y="6160219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fld id="{F51606A7-E957-EF45-950C-D68477974E4C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innehåll, under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4626" y="5517232"/>
            <a:ext cx="7056784" cy="5040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rgbClr val="4C4C4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569225" y="908720"/>
            <a:ext cx="7848871" cy="1341958"/>
          </a:xfrm>
        </p:spPr>
        <p:txBody>
          <a:bodyPr anchor="t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3"/>
          </p:nvPr>
        </p:nvSpPr>
        <p:spPr>
          <a:xfrm>
            <a:off x="577692" y="2533393"/>
            <a:ext cx="7848871" cy="276781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99592" y="616530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907704" y="6160219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fld id="{F51606A7-E957-EF45-950C-D68477974E4C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77692" y="2533394"/>
            <a:ext cx="3812231" cy="3415886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42324" y="2533395"/>
            <a:ext cx="3380184" cy="3415886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99592" y="616530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907704" y="6160219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fld id="{F51606A7-E957-EF45-950C-D68477974E4C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86159" y="2533393"/>
            <a:ext cx="3813819" cy="12634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86159" y="3973565"/>
            <a:ext cx="3813819" cy="19757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547616" y="2533394"/>
            <a:ext cx="3383359" cy="12634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547616" y="3973565"/>
            <a:ext cx="3383359" cy="19757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99592" y="616530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907704" y="6160219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fld id="{F51606A7-E957-EF45-950C-D68477974E4C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99592" y="616530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907704" y="6160219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fld id="{F51606A7-E957-EF45-950C-D68477974E4C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99592" y="616530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907704" y="6160219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fld id="{F51606A7-E957-EF45-950C-D68477974E4C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 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3" hasCustomPrompt="1"/>
          </p:nvPr>
        </p:nvSpPr>
        <p:spPr>
          <a:xfrm>
            <a:off x="577692" y="2348880"/>
            <a:ext cx="7848872" cy="720080"/>
          </a:xfrm>
        </p:spPr>
        <p:txBody>
          <a:bodyPr/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4712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69226" y="908720"/>
            <a:ext cx="7848871" cy="13419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77692" y="2533394"/>
            <a:ext cx="7810732" cy="341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cxnSp>
        <p:nvCxnSpPr>
          <p:cNvPr id="9" name="Rak 8"/>
          <p:cNvCxnSpPr/>
          <p:nvPr/>
        </p:nvCxnSpPr>
        <p:spPr>
          <a:xfrm>
            <a:off x="323528" y="6525344"/>
            <a:ext cx="7560840" cy="0"/>
          </a:xfrm>
          <a:prstGeom prst="line">
            <a:avLst/>
          </a:prstGeom>
          <a:ln w="635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dobjekt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994777"/>
            <a:ext cx="787399" cy="570186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1191"/>
            <a:ext cx="1953806" cy="385192"/>
          </a:xfrm>
          <a:prstGeom prst="rect">
            <a:avLst/>
          </a:prstGeom>
        </p:spPr>
      </p:pic>
      <p:sp>
        <p:nvSpPr>
          <p:cNvPr id="1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99592" y="616530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907704" y="6160219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95959"/>
                </a:solidFill>
              </a:defRPr>
            </a:lvl1pPr>
          </a:lstStyle>
          <a:p>
            <a:fld id="{8C5C31E9-60AF-B04D-B85A-4983E38B42AD}" type="slidenum">
              <a:rPr lang="sv-SE" smtClean="0"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i="0" kern="1200" cap="all" spc="300">
          <a:solidFill>
            <a:schemeClr val="bg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1200"/>
        </a:spcAft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mailto:abc@akeri.se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hyperlink" Target="http://www.akeri.s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SÅ-bild_2.tif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2112"/>
          <a:stretch>
            <a:fillRect/>
          </a:stretch>
        </p:blipFill>
        <p:spPr>
          <a:xfrm>
            <a:off x="1960" y="0"/>
            <a:ext cx="9217024" cy="6858000"/>
          </a:xfr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9760"/>
            <a:ext cx="1953806" cy="388054"/>
          </a:xfrm>
          <a:prstGeom prst="rect">
            <a:avLst/>
          </a:prstGeom>
        </p:spPr>
      </p:pic>
      <p:cxnSp>
        <p:nvCxnSpPr>
          <p:cNvPr id="15" name="Rak 14"/>
          <p:cNvCxnSpPr/>
          <p:nvPr/>
        </p:nvCxnSpPr>
        <p:spPr>
          <a:xfrm>
            <a:off x="323528" y="6525344"/>
            <a:ext cx="7560840" cy="0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bildnummer 8"/>
          <p:cNvSpPr txBox="1">
            <a:spLocks/>
          </p:cNvSpPr>
          <p:nvPr/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9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0642BF-BDCA-4932-A586-F7BB63C581F3}" type="slidenum">
              <a:rPr lang="sv-SE" smtClean="0">
                <a:solidFill>
                  <a:schemeClr val="bg1"/>
                </a:solidFill>
              </a:rPr>
              <a:pPr/>
              <a:t>1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982133"/>
            <a:ext cx="787400" cy="58376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79512" y="1484784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0" cap="all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Sveriges åkeriföretag</a:t>
            </a: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Platshållare för innehåll 5"/>
          <p:cNvSpPr txBox="1">
            <a:spLocks/>
          </p:cNvSpPr>
          <p:nvPr/>
        </p:nvSpPr>
        <p:spPr>
          <a:xfrm>
            <a:off x="527396" y="2636912"/>
            <a:ext cx="8149059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7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Marcus</a:t>
            </a:r>
            <a:r>
              <a:rPr kumimoji="0" lang="sv-SE" sz="7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Wendel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2900" baseline="0" dirty="0" smtClean="0">
                <a:latin typeface="Arial"/>
              </a:rPr>
              <a:t>Transportrådgivare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v-SE" sz="2900" baseline="0" dirty="0" smtClean="0">
              <a:latin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3500" dirty="0" smtClean="0">
                <a:latin typeface="Arial"/>
              </a:rPr>
              <a:t>Utbildning, Kalkylering, Remisser, branschfrågor, Miljösektion, Kransektion, Nationellt nätverk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3500" dirty="0" smtClean="0">
                <a:latin typeface="Arial"/>
              </a:rPr>
              <a:t>Bygg- och Anläggningstransporter, YKB Lärare</a:t>
            </a:r>
            <a:endParaRPr lang="sv-SE" sz="3500" baseline="0" dirty="0" smtClean="0"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v-SE" sz="20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Korta fakta om åkerinäringen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7692" y="2533394"/>
            <a:ext cx="8674828" cy="420797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kern="0" dirty="0" smtClean="0"/>
              <a:t>Sveriges åkerinäring består av cirka 10 000 åkerier. Cirka 7000 av dem är medlemmar hos oss</a:t>
            </a:r>
          </a:p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dirty="0" smtClean="0"/>
              <a:t>Branschen omsätter drygt 103,8 miljarder kronor som motsvarar cirka 4 procent av BNP</a:t>
            </a:r>
          </a:p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dirty="0" smtClean="0"/>
              <a:t>Branschen sysselsätter drygt 86 000 personer varav drygt 10 500 är kvinnor</a:t>
            </a:r>
          </a:p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kern="0" dirty="0" smtClean="0"/>
              <a:t>80 procent av allt inrikes gods transporteras med lastbil</a:t>
            </a:r>
          </a:p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kern="0" dirty="0" smtClean="0"/>
              <a:t>Lastbilars motorer har blivit ca 90 procent renare de senaste 15 åren</a:t>
            </a:r>
          </a:p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kern="0" dirty="0" smtClean="0"/>
              <a:t>Stora lastbilar är 100 gånger effektivare än personbilar när det gäller bränsleförbrukning per lastad enhet</a:t>
            </a:r>
          </a:p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kern="0" dirty="0" smtClean="0"/>
              <a:t>Av allt gods som transporteras inrikes på svenska lastbilar körs endast 9,8 procent på avstånd över 300 km</a:t>
            </a:r>
          </a:p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dirty="0" smtClean="0">
                <a:ea typeface="ＭＳ Ｐゴシック" pitchFamily="34" charset="-128"/>
              </a:rPr>
              <a:t>Ca 60% av lastbilstransporterna sker på sträckor under 10 mil utan alternativt färdsätt</a:t>
            </a:r>
          </a:p>
          <a:p>
            <a:pPr>
              <a:lnSpc>
                <a:spcPct val="115000"/>
              </a:lnSpc>
              <a:buFontTx/>
              <a:buChar char="•"/>
              <a:defRPr/>
            </a:pPr>
            <a:r>
              <a:rPr lang="sv-SE" sz="4900" dirty="0" smtClean="0">
                <a:ea typeface="ＭＳ Ｐゴシック" pitchFamily="34" charset="-128"/>
              </a:rPr>
              <a:t>Den mest dominerande verksamheten är bygg- och anläggning, följt av fjärrtrafiken</a:t>
            </a:r>
            <a:endParaRPr lang="sv-SE" sz="4900" kern="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sv-SE" sz="3600" kern="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88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9226" y="1078930"/>
            <a:ext cx="8467270" cy="1341958"/>
          </a:xfrm>
        </p:spPr>
        <p:txBody>
          <a:bodyPr>
            <a:normAutofit fontScale="90000"/>
          </a:bodyPr>
          <a:lstStyle/>
          <a:p>
            <a:r>
              <a:rPr lang="sv-SE" sz="4000" kern="0" dirty="0"/>
              <a:t>SÅ HÄR SER INTE SVERIGE </a:t>
            </a:r>
            <a:r>
              <a:rPr lang="sv-SE" sz="4000" kern="0" dirty="0" smtClean="0"/>
              <a:t>UT </a:t>
            </a:r>
            <a:r>
              <a:rPr lang="sv-SE" sz="4000" kern="0" dirty="0"/>
              <a:t/>
            </a:r>
            <a:br>
              <a:rPr lang="sv-SE" sz="4000" kern="0" dirty="0"/>
            </a:br>
            <a:r>
              <a:rPr lang="sv-SE" sz="4000" kern="0" dirty="0"/>
              <a:t>ÅKERINÄRINGEN </a:t>
            </a:r>
            <a:r>
              <a:rPr lang="sv-SE" sz="4000" kern="0" dirty="0" smtClean="0"/>
              <a:t>BEHÖVS</a:t>
            </a:r>
            <a:r>
              <a:rPr lang="sv-SE" kern="0" dirty="0"/>
              <a:t/>
            </a:r>
            <a:br>
              <a:rPr lang="sv-SE" kern="0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529113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5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512" y="1078930"/>
            <a:ext cx="8856984" cy="765894"/>
          </a:xfrm>
        </p:spPr>
        <p:txBody>
          <a:bodyPr>
            <a:normAutofit fontScale="90000"/>
          </a:bodyPr>
          <a:lstStyle/>
          <a:p>
            <a:r>
              <a:rPr lang="sv-SE" sz="3600" kern="0" dirty="0" smtClean="0"/>
              <a:t>Åkeriföretagens verksamhet</a:t>
            </a:r>
            <a:r>
              <a:rPr lang="sv-SE" kern="0" dirty="0"/>
              <a:t/>
            </a:r>
            <a:br>
              <a:rPr lang="sv-SE" kern="0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5" name="Bil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1613" r="2869" b="3197"/>
          <a:stretch>
            <a:fillRect/>
          </a:stretch>
        </p:blipFill>
        <p:spPr bwMode="auto">
          <a:xfrm>
            <a:off x="1115616" y="1844824"/>
            <a:ext cx="657225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4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kern="0" dirty="0" smtClean="0"/>
              <a:t>Kostnadernas fördelning</a:t>
            </a:r>
            <a:r>
              <a:rPr lang="sv-SE" kern="0" dirty="0"/>
              <a:t/>
            </a:r>
            <a:br>
              <a:rPr lang="sv-SE" kern="0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13</a:t>
            </a:fld>
            <a:endParaRPr lang="sv-SE" dirty="0"/>
          </a:p>
        </p:txBody>
      </p:sp>
      <p:pic>
        <p:nvPicPr>
          <p:cNvPr id="6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2747" r="4088" b="3882"/>
          <a:stretch>
            <a:fillRect/>
          </a:stretch>
        </p:blipFill>
        <p:spPr bwMode="auto">
          <a:xfrm>
            <a:off x="244723" y="1373510"/>
            <a:ext cx="40719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2586" r="3307" b="4288"/>
          <a:stretch>
            <a:fillRect/>
          </a:stretch>
        </p:blipFill>
        <p:spPr bwMode="auto">
          <a:xfrm>
            <a:off x="5148063" y="1628800"/>
            <a:ext cx="3857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2586" r="2434" b="4288"/>
          <a:stretch>
            <a:fillRect/>
          </a:stretch>
        </p:blipFill>
        <p:spPr bwMode="auto">
          <a:xfrm>
            <a:off x="1403648" y="3861048"/>
            <a:ext cx="39290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0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kern="0" dirty="0" smtClean="0"/>
              <a:t>REGIONALA NÄTVERK/SEKTIONER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722462" y="1700809"/>
            <a:ext cx="63698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v-SE" sz="2400" dirty="0" smtClean="0"/>
              <a:t>Kransektion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Miljötransportsektion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Bilbärgningssektion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När- och Fjärrsektion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Bygg- och Anläggningssektion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Dispenstransportsektion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Tanksektion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6530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Samverkan, remissinstans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722462" y="1844824"/>
            <a:ext cx="636981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v-SE" sz="2400" dirty="0" smtClean="0"/>
              <a:t>Kommuner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Landsting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Polisen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Arbetsmiljöverket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Länsstyrelser</a:t>
            </a:r>
          </a:p>
          <a:p>
            <a:endParaRPr lang="sv-SE" sz="1000" dirty="0" smtClean="0"/>
          </a:p>
          <a:p>
            <a:pPr marL="285750" indent="-285750">
              <a:buFontTx/>
              <a:buChar char="-"/>
            </a:pPr>
            <a:r>
              <a:rPr lang="sv-SE" sz="2400" dirty="0" smtClean="0"/>
              <a:t>Andra myndigheter, ex Transportstyrelsen, Trafikverket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3694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1 vecka utan lastbilar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16</a:t>
            </a:fld>
            <a:endParaRPr lang="sv-S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184576" cy="335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9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kern="0" dirty="0" smtClean="0"/>
              <a:t>1 vecka utan lastbilar….</a:t>
            </a:r>
            <a:r>
              <a:rPr lang="sv-SE" sz="2700" kern="0" dirty="0" smtClean="0">
                <a:solidFill>
                  <a:srgbClr val="FF0000"/>
                </a:solidFill>
              </a:rPr>
              <a:t>(2014)</a:t>
            </a:r>
            <a:r>
              <a:rPr lang="sv-SE" kern="0" dirty="0"/>
              <a:t/>
            </a:r>
            <a:br>
              <a:rPr lang="sv-SE" kern="0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9" name="Rectangle 3"/>
          <p:cNvSpPr txBox="1">
            <a:spLocks/>
          </p:cNvSpPr>
          <p:nvPr/>
        </p:nvSpPr>
        <p:spPr>
          <a:xfrm>
            <a:off x="683568" y="1484782"/>
            <a:ext cx="7643192" cy="4641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altLang="sv-SE" dirty="0" smtClean="0"/>
              <a:t>64 åkeriföretag i Uppsala med 320 fordon,</a:t>
            </a:r>
            <a:br>
              <a:rPr lang="sv-SE" altLang="sv-SE" dirty="0" smtClean="0"/>
            </a:br>
            <a:r>
              <a:rPr lang="sv-SE" altLang="sv-SE" dirty="0" smtClean="0"/>
              <a:t>i länet 200 företag med 1000 fordon</a:t>
            </a:r>
          </a:p>
          <a:p>
            <a:r>
              <a:rPr lang="sv-SE" altLang="sv-SE" dirty="0" smtClean="0"/>
              <a:t>Den huvudsakliga verksamheten är bygg- och anläggningstransporter skogstransporter samt </a:t>
            </a:r>
            <a:r>
              <a:rPr lang="sv-SE" altLang="sv-SE" dirty="0" err="1" smtClean="0"/>
              <a:t>närdistribution</a:t>
            </a:r>
            <a:endParaRPr lang="sv-SE" altLang="sv-SE" dirty="0" smtClean="0"/>
          </a:p>
          <a:p>
            <a:r>
              <a:rPr lang="sv-SE" altLang="sv-SE" dirty="0" smtClean="0"/>
              <a:t>Kringverksamheter</a:t>
            </a:r>
          </a:p>
          <a:p>
            <a:pPr lvl="1"/>
            <a:r>
              <a:rPr lang="sv-SE" altLang="sv-SE" dirty="0" smtClean="0"/>
              <a:t>Verkstäder </a:t>
            </a:r>
          </a:p>
          <a:p>
            <a:pPr lvl="1"/>
            <a:r>
              <a:rPr lang="sv-SE" altLang="sv-SE" dirty="0" smtClean="0"/>
              <a:t>Däckfirmor </a:t>
            </a:r>
          </a:p>
          <a:p>
            <a:pPr lvl="1"/>
            <a:r>
              <a:rPr lang="sv-SE" altLang="sv-SE" dirty="0" smtClean="0"/>
              <a:t>Drivmedelsleverantörer </a:t>
            </a:r>
          </a:p>
          <a:p>
            <a:pPr lvl="1"/>
            <a:r>
              <a:rPr lang="sv-SE" altLang="sv-SE" dirty="0" smtClean="0"/>
              <a:t>Karossfirmor</a:t>
            </a:r>
          </a:p>
          <a:p>
            <a:pPr lvl="1"/>
            <a:r>
              <a:rPr lang="sv-SE" altLang="sv-SE" dirty="0" smtClean="0"/>
              <a:t>Speditionsverksamhet</a:t>
            </a:r>
          </a:p>
          <a:p>
            <a:pPr lvl="1"/>
            <a:r>
              <a:rPr lang="sv-SE" altLang="sv-SE" dirty="0" smtClean="0"/>
              <a:t>Terminaler</a:t>
            </a:r>
          </a:p>
          <a:p>
            <a:pPr lvl="1"/>
            <a:r>
              <a:rPr lang="sv-SE" altLang="sv-SE" dirty="0" smtClean="0"/>
              <a:t>Lager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672408" cy="237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9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kern="0" dirty="0" smtClean="0"/>
              <a:t>1 vecka utan lastbilar….</a:t>
            </a:r>
            <a:r>
              <a:rPr lang="sv-SE" kern="0" dirty="0"/>
              <a:t/>
            </a:r>
            <a:br>
              <a:rPr lang="sv-SE" kern="0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786688" cy="4286250"/>
          </a:xfrm>
        </p:spPr>
        <p:txBody>
          <a:bodyPr>
            <a:normAutofit lnSpcReduction="10000"/>
          </a:bodyPr>
          <a:lstStyle/>
          <a:p>
            <a:pPr eaLnBrk="1" hangingPunct="1">
              <a:tabLst>
                <a:tab pos="6546850" algn="l"/>
              </a:tabLst>
            </a:pPr>
            <a:r>
              <a:rPr lang="sv-SE" altLang="sv-SE" dirty="0" smtClean="0">
                <a:latin typeface="Arial" pitchFamily="34" charset="0"/>
                <a:cs typeface="Arial" pitchFamily="34" charset="0"/>
              </a:rPr>
              <a:t>Vad händer om alla transporter med tunga lastbilar upphör? </a:t>
            </a:r>
          </a:p>
          <a:p>
            <a:pPr eaLnBrk="1" hangingPunct="1">
              <a:tabLst>
                <a:tab pos="6546850" algn="l"/>
              </a:tabLst>
            </a:pPr>
            <a:endParaRPr lang="sv-SE" altLang="sv-SE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tabLst>
                <a:tab pos="6546850" algn="l"/>
              </a:tabLst>
            </a:pPr>
            <a:r>
              <a:rPr lang="sv-SE" altLang="sv-SE" dirty="0" smtClean="0">
                <a:latin typeface="Arial" pitchFamily="34" charset="0"/>
                <a:cs typeface="Arial" pitchFamily="34" charset="0"/>
              </a:rPr>
              <a:t>Syftet är att visa vilken betydelse lastbilstransporter har samt olika verksamheters uthållighet</a:t>
            </a:r>
            <a:r>
              <a:rPr lang="sv-SE" altLang="sv-S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tabLst>
                <a:tab pos="6546850" algn="l"/>
              </a:tabLst>
            </a:pPr>
            <a:endParaRPr lang="sv-SE" altLang="sv-SE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tabLst>
                <a:tab pos="6546850" algn="l"/>
              </a:tabLst>
            </a:pPr>
            <a:r>
              <a:rPr lang="sv-SE" altLang="sv-SE" dirty="0" smtClean="0">
                <a:latin typeface="Arial" pitchFamily="34" charset="0"/>
                <a:cs typeface="Arial" pitchFamily="34" charset="0"/>
              </a:rPr>
              <a:t>Slutsatserna i denna rapport grundar sig i huvudsak på intervjuer med nyckelpersoner i lokala verksamheter</a:t>
            </a:r>
          </a:p>
          <a:p>
            <a:pPr eaLnBrk="1" hangingPunct="1">
              <a:tabLst>
                <a:tab pos="6546850" algn="l"/>
              </a:tabLst>
            </a:pPr>
            <a:endParaRPr lang="sv-SE" altLang="sv-SE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  <a:tabLst>
                <a:tab pos="6546850" algn="l"/>
              </a:tabLst>
            </a:pPr>
            <a:endParaRPr lang="sv-SE" altLang="sv-SE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None/>
              <a:tabLst>
                <a:tab pos="6546850" algn="l"/>
              </a:tabLst>
            </a:pPr>
            <a:endParaRPr lang="sv-SE" altLang="sv-SE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 Black" pitchFamily="34" charset="0"/>
              <a:buNone/>
              <a:tabLst>
                <a:tab pos="6546850" algn="l"/>
              </a:tabLst>
            </a:pPr>
            <a:endParaRPr lang="sv-SE" altLang="sv-SE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kern="0" dirty="0" smtClean="0"/>
              <a:t>1 vecka utan lastbilar….</a:t>
            </a:r>
            <a:r>
              <a:rPr lang="sv-SE" kern="0" dirty="0"/>
              <a:t/>
            </a:r>
            <a:br>
              <a:rPr lang="sv-SE" kern="0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323528" y="1357313"/>
            <a:ext cx="8496944" cy="4519959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endParaRPr lang="sv-SE" dirty="0"/>
          </a:p>
          <a:p>
            <a:pPr>
              <a:defRPr/>
            </a:pPr>
            <a:r>
              <a:rPr lang="sv-SE" dirty="0"/>
              <a:t>Anläggningsarbeten</a:t>
            </a:r>
            <a:r>
              <a:rPr lang="sv-SE" dirty="0" smtClean="0"/>
              <a:t>: Tekniska </a:t>
            </a:r>
            <a:r>
              <a:rPr lang="sv-SE" dirty="0"/>
              <a:t>förvaltningen </a:t>
            </a:r>
            <a:r>
              <a:rPr lang="sv-SE" dirty="0" smtClean="0"/>
              <a:t>	Avloppsrening: Uppsala </a:t>
            </a:r>
            <a:r>
              <a:rPr lang="sv-SE" dirty="0"/>
              <a:t>Vatten </a:t>
            </a:r>
          </a:p>
          <a:p>
            <a:pPr>
              <a:defRPr/>
            </a:pPr>
            <a:r>
              <a:rPr lang="sv-SE" dirty="0"/>
              <a:t>Brev och paket</a:t>
            </a:r>
            <a:r>
              <a:rPr lang="sv-SE" dirty="0" smtClean="0"/>
              <a:t>: Posten </a:t>
            </a:r>
            <a:r>
              <a:rPr lang="sv-SE" dirty="0"/>
              <a:t>Logistik </a:t>
            </a:r>
            <a:r>
              <a:rPr lang="sv-SE" dirty="0" smtClean="0"/>
              <a:t>		Dagstidningar: UNT/Pressgrannar </a:t>
            </a:r>
            <a:endParaRPr lang="sv-SE" dirty="0"/>
          </a:p>
          <a:p>
            <a:pPr>
              <a:defRPr/>
            </a:pPr>
            <a:r>
              <a:rPr lang="sv-SE" dirty="0"/>
              <a:t>Drivmedel, tankstationer</a:t>
            </a:r>
            <a:r>
              <a:rPr lang="sv-SE" dirty="0" smtClean="0"/>
              <a:t>: Preem</a:t>
            </a:r>
            <a:r>
              <a:rPr lang="sv-SE" dirty="0"/>
              <a:t>, Marmorvägen </a:t>
            </a:r>
            <a:r>
              <a:rPr lang="sv-SE" dirty="0" smtClean="0"/>
              <a:t>	Hotell: Radisson </a:t>
            </a:r>
            <a:r>
              <a:rPr lang="sv-SE" dirty="0" err="1"/>
              <a:t>Blu</a:t>
            </a:r>
            <a:r>
              <a:rPr lang="sv-SE" dirty="0"/>
              <a:t> </a:t>
            </a:r>
          </a:p>
          <a:p>
            <a:pPr>
              <a:defRPr/>
            </a:pPr>
            <a:r>
              <a:rPr lang="sv-SE" dirty="0"/>
              <a:t>Industrier</a:t>
            </a:r>
            <a:r>
              <a:rPr lang="sv-SE" dirty="0" smtClean="0"/>
              <a:t>: Nord </a:t>
            </a:r>
            <a:r>
              <a:rPr lang="sv-SE" dirty="0"/>
              <a:t>Mills </a:t>
            </a:r>
            <a:r>
              <a:rPr lang="sv-SE" dirty="0" smtClean="0"/>
              <a:t>			Kollektivtrafik: Upplands </a:t>
            </a:r>
            <a:r>
              <a:rPr lang="sv-SE" dirty="0"/>
              <a:t>Lokaltrafik </a:t>
            </a:r>
          </a:p>
          <a:p>
            <a:pPr>
              <a:defRPr/>
            </a:pPr>
            <a:r>
              <a:rPr lang="sv-SE" dirty="0"/>
              <a:t>Livsmedel</a:t>
            </a:r>
            <a:r>
              <a:rPr lang="sv-SE" dirty="0" smtClean="0"/>
              <a:t>: ICA </a:t>
            </a:r>
            <a:r>
              <a:rPr lang="sv-SE" dirty="0"/>
              <a:t>MAXI Stormarknad Uppsala </a:t>
            </a:r>
            <a:r>
              <a:rPr lang="sv-SE" dirty="0" smtClean="0"/>
              <a:t>	Medicin/apotek</a:t>
            </a:r>
            <a:r>
              <a:rPr lang="sv-SE" dirty="0"/>
              <a:t>: </a:t>
            </a:r>
            <a:r>
              <a:rPr lang="sv-SE" dirty="0" smtClean="0"/>
              <a:t>Kronans </a:t>
            </a:r>
            <a:r>
              <a:rPr lang="sv-SE" dirty="0"/>
              <a:t>Droghandel </a:t>
            </a:r>
          </a:p>
          <a:p>
            <a:pPr>
              <a:defRPr/>
            </a:pPr>
            <a:r>
              <a:rPr lang="sv-SE" dirty="0"/>
              <a:t>Restauranger: </a:t>
            </a:r>
            <a:r>
              <a:rPr lang="sv-SE" dirty="0" smtClean="0"/>
              <a:t>Svenssons </a:t>
            </a:r>
            <a:r>
              <a:rPr lang="sv-SE" dirty="0"/>
              <a:t>Krogar </a:t>
            </a:r>
            <a:r>
              <a:rPr lang="sv-SE" dirty="0" smtClean="0"/>
              <a:t>		Sjukhus: Akademiska </a:t>
            </a:r>
            <a:r>
              <a:rPr lang="sv-SE" dirty="0"/>
              <a:t>Sjukhuset </a:t>
            </a:r>
          </a:p>
          <a:p>
            <a:pPr>
              <a:defRPr/>
            </a:pPr>
            <a:r>
              <a:rPr lang="sv-SE" dirty="0"/>
              <a:t>Skolor: </a:t>
            </a:r>
            <a:r>
              <a:rPr lang="sv-SE" dirty="0" smtClean="0"/>
              <a:t>Kommunservice 			Sophämtning: Uppsala </a:t>
            </a:r>
            <a:r>
              <a:rPr lang="sv-SE" dirty="0"/>
              <a:t>Vatten </a:t>
            </a:r>
          </a:p>
          <a:p>
            <a:pPr>
              <a:defRPr/>
            </a:pPr>
            <a:r>
              <a:rPr lang="sv-SE" dirty="0"/>
              <a:t>Systembolaget: </a:t>
            </a:r>
            <a:r>
              <a:rPr lang="sv-SE" dirty="0" smtClean="0"/>
              <a:t>Boländerna 		                	Sällanköpsvaror</a:t>
            </a:r>
            <a:r>
              <a:rPr lang="sv-SE" dirty="0"/>
              <a:t>: </a:t>
            </a:r>
            <a:r>
              <a:rPr lang="sv-SE" dirty="0" smtClean="0"/>
              <a:t>Janemars </a:t>
            </a:r>
            <a:endParaRPr lang="sv-SE" dirty="0"/>
          </a:p>
          <a:p>
            <a:pPr>
              <a:defRPr/>
            </a:pPr>
            <a:r>
              <a:rPr lang="sv-SE" dirty="0"/>
              <a:t>Vattenförsörjning: </a:t>
            </a:r>
            <a:r>
              <a:rPr lang="sv-SE" dirty="0" smtClean="0"/>
              <a:t>Uppsala </a:t>
            </a:r>
            <a:r>
              <a:rPr lang="sv-SE" dirty="0"/>
              <a:t>Vatten </a:t>
            </a:r>
            <a:r>
              <a:rPr lang="sv-SE" dirty="0" smtClean="0"/>
              <a:t>		Värme- </a:t>
            </a:r>
            <a:r>
              <a:rPr lang="sv-SE" dirty="0"/>
              <a:t>och kraftproduktion: </a:t>
            </a:r>
            <a:r>
              <a:rPr lang="sv-SE" dirty="0" smtClean="0"/>
              <a:t> Vattenfall </a:t>
            </a:r>
            <a:r>
              <a:rPr lang="sv-SE" dirty="0"/>
              <a:t>AB, </a:t>
            </a:r>
            <a:r>
              <a:rPr lang="sv-SE" dirty="0" smtClean="0"/>
              <a:t>							         Heat </a:t>
            </a:r>
            <a:r>
              <a:rPr lang="sv-SE" dirty="0"/>
              <a:t>Generation Uppsala </a:t>
            </a:r>
          </a:p>
          <a:p>
            <a:pPr>
              <a:defRPr/>
            </a:pPr>
            <a:r>
              <a:rPr lang="sv-SE" dirty="0"/>
              <a:t>Äldreomsorgen</a:t>
            </a:r>
            <a:r>
              <a:rPr lang="sv-SE" dirty="0" smtClean="0"/>
              <a:t>: Kommunservice</a:t>
            </a:r>
            <a:endParaRPr lang="sv-SE" dirty="0"/>
          </a:p>
          <a:p>
            <a:pPr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609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SÅ-bild_2.tif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2112"/>
          <a:stretch>
            <a:fillRect/>
          </a:stretch>
        </p:blipFill>
        <p:spPr>
          <a:xfrm>
            <a:off x="-36512" y="0"/>
            <a:ext cx="9217024" cy="6858000"/>
          </a:xfr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9760"/>
            <a:ext cx="1953806" cy="388054"/>
          </a:xfrm>
          <a:prstGeom prst="rect">
            <a:avLst/>
          </a:prstGeom>
        </p:spPr>
      </p:pic>
      <p:cxnSp>
        <p:nvCxnSpPr>
          <p:cNvPr id="15" name="Rak 14"/>
          <p:cNvCxnSpPr/>
          <p:nvPr/>
        </p:nvCxnSpPr>
        <p:spPr>
          <a:xfrm>
            <a:off x="323528" y="6525344"/>
            <a:ext cx="7560840" cy="0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bildnummer 8"/>
          <p:cNvSpPr txBox="1">
            <a:spLocks/>
          </p:cNvSpPr>
          <p:nvPr/>
        </p:nvSpPr>
        <p:spPr>
          <a:xfrm>
            <a:off x="251520" y="6160219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9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0642BF-BDCA-4932-A586-F7BB63C581F3}" type="slidenum">
              <a:rPr lang="sv-SE" smtClean="0">
                <a:solidFill>
                  <a:schemeClr val="bg1"/>
                </a:solidFill>
              </a:rPr>
              <a:pPr/>
              <a:t>2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982133"/>
            <a:ext cx="787400" cy="58376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79512" y="1484784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0" cap="all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vision</a:t>
            </a: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Platshållare för innehåll 5"/>
          <p:cNvSpPr txBox="1">
            <a:spLocks/>
          </p:cNvSpPr>
          <p:nvPr/>
        </p:nvSpPr>
        <p:spPr>
          <a:xfrm>
            <a:off x="1792849" y="2636912"/>
            <a:ext cx="612068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Stolta och lönsamma åkeriföretag </a:t>
            </a:r>
            <a:br>
              <a:rPr kumimoji="0" lang="sv-SE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på en sund och attraktiv marknad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kern="0" dirty="0" smtClean="0"/>
              <a:t>1 vecka utan lastbilar….</a:t>
            </a:r>
            <a:r>
              <a:rPr lang="sv-SE" kern="0" dirty="0"/>
              <a:t/>
            </a:r>
            <a:br>
              <a:rPr lang="sv-SE" kern="0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7604323" cy="4590256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2900" dirty="0" smtClean="0">
                <a:latin typeface="Arial" charset="0"/>
                <a:cs typeface="Arial" charset="0"/>
              </a:rPr>
              <a:t>Scenariot är att alla transporter med tunga lastbilar upphör under en vecka.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v-SE" sz="2900" dirty="0" smtClean="0">
                <a:solidFill>
                  <a:srgbClr val="BFBCB5"/>
                </a:solidFill>
                <a:latin typeface="Arial" charset="0"/>
                <a:cs typeface="Arial" charset="0"/>
              </a:rPr>
              <a:t>Att detta skulle inträffa bör ses som ett tankeexperiment i syfte att tydligt belysa lastbilstransporternas betydelse.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v-SE" sz="2900" dirty="0" smtClean="0">
                <a:latin typeface="Arial" charset="0"/>
                <a:cs typeface="Arial" charset="0"/>
              </a:rPr>
              <a:t>Vid midnatt natten mellan söndag och måndag slutar alla tunga lastbilar att rulla.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v-SE" sz="2900" dirty="0" smtClean="0">
                <a:latin typeface="Arial" charset="0"/>
                <a:cs typeface="Arial" charset="0"/>
              </a:rPr>
              <a:t>Stoppet omfattar bara tunga lastbilar (över 3,5 ton).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sv-SE" sz="2900" dirty="0" smtClean="0">
                <a:solidFill>
                  <a:srgbClr val="BFBCB5"/>
                </a:solidFill>
                <a:latin typeface="Arial" charset="0"/>
                <a:cs typeface="Arial" charset="0"/>
              </a:rPr>
              <a:t>Viss omfördelning till mindre bilar är möjlig, men detta kan bara kompensera en mycket liten del av bortfallet.</a:t>
            </a:r>
            <a:r>
              <a:rPr lang="sv-SE" sz="2900" dirty="0" smtClean="0">
                <a:latin typeface="Arial" charset="0"/>
                <a:cs typeface="Arial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v-SE" sz="2900" dirty="0" smtClean="0">
                <a:latin typeface="Arial" charset="0"/>
                <a:cs typeface="Arial" charset="0"/>
              </a:rPr>
              <a:t>Ingen varning om stoppet har tidigare gått ut. 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sv-SE" sz="2900" dirty="0" smtClean="0">
                <a:solidFill>
                  <a:srgbClr val="BFBCB5"/>
                </a:solidFill>
                <a:latin typeface="Arial" charset="0"/>
                <a:cs typeface="Arial" charset="0"/>
              </a:rPr>
              <a:t>Det finns därför ingen möjlighet att förbereda sig, lägga upp lager eller ändra rutiner.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v-SE" sz="2900" dirty="0" smtClean="0">
                <a:latin typeface="Arial" charset="0"/>
                <a:cs typeface="Arial" charset="0"/>
              </a:rPr>
              <a:t>Stoppet är tillfälligt. 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sv-SE" sz="2900" dirty="0" smtClean="0">
                <a:solidFill>
                  <a:srgbClr val="BFBCB5"/>
                </a:solidFill>
                <a:latin typeface="Arial" charset="0"/>
                <a:cs typeface="Arial" charset="0"/>
              </a:rPr>
              <a:t>Information går ut om att stoppet är tillfälligt och att det inte finns något behov av att hamstra varor. Studien bygger på antagandet att åtgången av varor sker i normal takt.</a:t>
            </a:r>
            <a:r>
              <a:rPr lang="sv-SE" sz="2900" dirty="0" smtClean="0">
                <a:latin typeface="Arial" charset="0"/>
                <a:cs typeface="Arial" charset="0"/>
              </a:rPr>
              <a:t> </a:t>
            </a:r>
          </a:p>
          <a:p>
            <a:pPr lvl="1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endParaRPr lang="sv-SE" sz="1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21</a:t>
            </a:fld>
            <a:endParaRPr lang="sv-SE" dirty="0"/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827584" y="836712"/>
            <a:ext cx="7704856" cy="1071563"/>
            <a:chOff x="642910" y="142852"/>
            <a:chExt cx="6858048" cy="1071570"/>
          </a:xfrm>
        </p:grpSpPr>
        <p:sp>
          <p:nvSpPr>
            <p:cNvPr id="8" name="Rectangle 14"/>
            <p:cNvSpPr/>
            <p:nvPr/>
          </p:nvSpPr>
          <p:spPr>
            <a:xfrm>
              <a:off x="207167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TISDAG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2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9" name="Rectangle 15"/>
            <p:cNvSpPr/>
            <p:nvPr/>
          </p:nvSpPr>
          <p:spPr>
            <a:xfrm>
              <a:off x="64291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MÅNDAG</a:t>
              </a:r>
            </a:p>
            <a:p>
              <a:pPr algn="ctr">
                <a:defRPr/>
              </a:pPr>
              <a:r>
                <a:rPr lang="sv-SE" sz="4000" dirty="0">
                  <a:solidFill>
                    <a:schemeClr val="tx1"/>
                  </a:solidFill>
                  <a:latin typeface="Arial Black" pitchFamily="34" charset="0"/>
                </a:rPr>
                <a:t>1</a:t>
              </a:r>
              <a:endParaRPr lang="sv-SE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0" name="Rectangle 16"/>
            <p:cNvSpPr/>
            <p:nvPr/>
          </p:nvSpPr>
          <p:spPr>
            <a:xfrm>
              <a:off x="492919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TORSDAG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4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11" name="Rectangle 17"/>
            <p:cNvSpPr/>
            <p:nvPr/>
          </p:nvSpPr>
          <p:spPr>
            <a:xfrm>
              <a:off x="350043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 dirty="0">
                  <a:solidFill>
                    <a:srgbClr val="A6A6A6"/>
                  </a:solidFill>
                  <a:latin typeface="Arial" charset="0"/>
                </a:rPr>
                <a:t>ONSDAG</a:t>
              </a:r>
            </a:p>
            <a:p>
              <a:pPr algn="ctr">
                <a:defRPr/>
              </a:pPr>
              <a:r>
                <a:rPr lang="sv-SE" sz="4000" dirty="0">
                  <a:solidFill>
                    <a:srgbClr val="A6A6A6"/>
                  </a:solidFill>
                  <a:latin typeface="Arial Black" pitchFamily="34" charset="0"/>
                </a:rPr>
                <a:t>3</a:t>
              </a:r>
              <a:endParaRPr lang="sv-SE" sz="1400" dirty="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12" name="Rectangle 18"/>
            <p:cNvSpPr/>
            <p:nvPr/>
          </p:nvSpPr>
          <p:spPr>
            <a:xfrm>
              <a:off x="635795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FREDAG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5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</p:grpSp>
      <p:sp>
        <p:nvSpPr>
          <p:cNvPr id="13" name="textruta 11"/>
          <p:cNvSpPr txBox="1">
            <a:spLocks noChangeArrowheads="1"/>
          </p:cNvSpPr>
          <p:nvPr/>
        </p:nvSpPr>
        <p:spPr bwMode="auto">
          <a:xfrm>
            <a:off x="608074" y="2060848"/>
            <a:ext cx="40719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Återvinningscentralerna stänger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Fullt i soprum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Avloppstankar kan inte hanteras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Mjölk och fabrikstillverkat bröd tar slut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Brist på textilier på sjukhuset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Apoteket kan inte leverera förbeställt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Brev och paket kan inte skickas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Alla anläggningsarbeten stannar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50" y="2060848"/>
            <a:ext cx="3701460" cy="175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5"/>
            <a:ext cx="3270343" cy="228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22</a:t>
            </a:fld>
            <a:endParaRPr lang="sv-SE" dirty="0"/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395536" y="908720"/>
            <a:ext cx="8064896" cy="1071563"/>
            <a:chOff x="642910" y="142852"/>
            <a:chExt cx="6858048" cy="1071570"/>
          </a:xfrm>
        </p:grpSpPr>
        <p:sp>
          <p:nvSpPr>
            <p:cNvPr id="15" name="Rectangle 9"/>
            <p:cNvSpPr/>
            <p:nvPr/>
          </p:nvSpPr>
          <p:spPr>
            <a:xfrm>
              <a:off x="207167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TISDAG</a:t>
              </a:r>
            </a:p>
            <a:p>
              <a:pPr algn="ctr">
                <a:defRPr/>
              </a:pPr>
              <a:r>
                <a:rPr lang="sv-SE" sz="4000">
                  <a:solidFill>
                    <a:schemeClr val="tx1"/>
                  </a:solidFill>
                  <a:latin typeface="Arial Black" pitchFamily="34" charset="0"/>
                </a:rPr>
                <a:t>2</a:t>
              </a:r>
              <a:endParaRPr lang="sv-SE" sz="14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64291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 dirty="0">
                  <a:solidFill>
                    <a:srgbClr val="A6A6A6"/>
                  </a:solidFill>
                  <a:latin typeface="Arial" charset="0"/>
                </a:rPr>
                <a:t>MÅNDAG</a:t>
              </a:r>
            </a:p>
            <a:p>
              <a:pPr algn="ctr">
                <a:defRPr/>
              </a:pPr>
              <a:r>
                <a:rPr lang="sv-SE" sz="4000" dirty="0">
                  <a:solidFill>
                    <a:srgbClr val="A6A6A6"/>
                  </a:solidFill>
                  <a:latin typeface="Arial Black" pitchFamily="34" charset="0"/>
                </a:rPr>
                <a:t>1</a:t>
              </a:r>
              <a:endParaRPr lang="sv-SE" sz="1400" dirty="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17" name="Rectangle 11"/>
            <p:cNvSpPr/>
            <p:nvPr/>
          </p:nvSpPr>
          <p:spPr>
            <a:xfrm>
              <a:off x="492919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TORSDAG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4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18" name="Rectangle 12"/>
            <p:cNvSpPr/>
            <p:nvPr/>
          </p:nvSpPr>
          <p:spPr>
            <a:xfrm>
              <a:off x="350043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ONSDAG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3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19" name="Rectangle 13"/>
            <p:cNvSpPr/>
            <p:nvPr/>
          </p:nvSpPr>
          <p:spPr>
            <a:xfrm>
              <a:off x="635795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FREDAG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5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</p:grpSp>
      <p:sp>
        <p:nvSpPr>
          <p:cNvPr id="20" name="textruta 14"/>
          <p:cNvSpPr txBox="1">
            <a:spLocks noChangeArrowheads="1"/>
          </p:cNvSpPr>
          <p:nvPr/>
        </p:nvSpPr>
        <p:spPr bwMode="auto">
          <a:xfrm>
            <a:off x="410047" y="2348880"/>
            <a:ext cx="38576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Sopor staplas på gatan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Frukt, grönt och kött tar slut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Glest på systemets hyllor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Vissa sällanköpsvaror slut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Industrin stoppar produktionen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Brist på </a:t>
            </a:r>
            <a:r>
              <a:rPr lang="sv-SE" altLang="sv-SE" sz="1800" dirty="0" smtClean="0">
                <a:latin typeface="Arial" pitchFamily="34" charset="0"/>
              </a:rPr>
              <a:t>många </a:t>
            </a:r>
            <a:r>
              <a:rPr lang="sv-SE" altLang="sv-SE" sz="1800" dirty="0">
                <a:latin typeface="Arial" pitchFamily="34" charset="0"/>
              </a:rPr>
              <a:t>apoteksvaror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41" y="2123331"/>
            <a:ext cx="326516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52" y="4149080"/>
            <a:ext cx="3137634" cy="215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0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23</a:t>
            </a:fld>
            <a:endParaRPr lang="sv-SE" dirty="0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95536" y="908720"/>
            <a:ext cx="8280920" cy="1071563"/>
            <a:chOff x="642910" y="142852"/>
            <a:chExt cx="6858048" cy="1071570"/>
          </a:xfrm>
        </p:grpSpPr>
        <p:sp>
          <p:nvSpPr>
            <p:cNvPr id="13" name="Rectangle 8"/>
            <p:cNvSpPr/>
            <p:nvPr/>
          </p:nvSpPr>
          <p:spPr>
            <a:xfrm>
              <a:off x="207167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TISDAG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2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21" name="Rectangle 9"/>
            <p:cNvSpPr/>
            <p:nvPr/>
          </p:nvSpPr>
          <p:spPr>
            <a:xfrm>
              <a:off x="64291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MÅNDAG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1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22" name="Rectangle 10"/>
            <p:cNvSpPr/>
            <p:nvPr/>
          </p:nvSpPr>
          <p:spPr>
            <a:xfrm>
              <a:off x="492919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TORSDAG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4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23" name="Rectangle 11"/>
            <p:cNvSpPr/>
            <p:nvPr/>
          </p:nvSpPr>
          <p:spPr>
            <a:xfrm>
              <a:off x="350043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ONSDAG</a:t>
              </a:r>
            </a:p>
            <a:p>
              <a:pPr algn="ctr">
                <a:defRPr/>
              </a:pPr>
              <a:r>
                <a:rPr lang="sv-SE" sz="4000" dirty="0">
                  <a:solidFill>
                    <a:schemeClr val="tx1"/>
                  </a:solidFill>
                  <a:latin typeface="Arial Black" pitchFamily="34" charset="0"/>
                </a:rPr>
                <a:t>3</a:t>
              </a:r>
              <a:endParaRPr lang="sv-SE" sz="14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4" name="Rectangle 12"/>
            <p:cNvSpPr/>
            <p:nvPr/>
          </p:nvSpPr>
          <p:spPr>
            <a:xfrm>
              <a:off x="635795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FREDAG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5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</p:grpSp>
      <p:sp>
        <p:nvSpPr>
          <p:cNvPr id="25" name="textruta 13"/>
          <p:cNvSpPr txBox="1">
            <a:spLocks noChangeArrowheads="1"/>
          </p:cNvSpPr>
          <p:nvPr/>
        </p:nvSpPr>
        <p:spPr bwMode="auto">
          <a:xfrm>
            <a:off x="642938" y="2348880"/>
            <a:ext cx="44291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Chark och förbrukningsvaror tar slut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Matbutikens bageri stänger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Systemet har i stort sett slut på varor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Dieseln tar slut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Skolbarnen uppmanas ta med egen mat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Hotellen har slut på mat och textilier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Nästan alla restauranger stänger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</p:txBody>
      </p:sp>
      <p:pic>
        <p:nvPicPr>
          <p:cNvPr id="26" name="Bildobjekt 18" descr="evulsystembolag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87" y="2204864"/>
            <a:ext cx="275405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ildobjekt 16" descr="dinner table 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553" y="4240294"/>
            <a:ext cx="2566913" cy="225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4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24</a:t>
            </a:fld>
            <a:endParaRPr lang="sv-SE" dirty="0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493837" y="969715"/>
            <a:ext cx="8064896" cy="1071563"/>
            <a:chOff x="642910" y="142852"/>
            <a:chExt cx="6858048" cy="1071570"/>
          </a:xfrm>
        </p:grpSpPr>
        <p:sp>
          <p:nvSpPr>
            <p:cNvPr id="15" name="Rectangle 12"/>
            <p:cNvSpPr/>
            <p:nvPr/>
          </p:nvSpPr>
          <p:spPr>
            <a:xfrm>
              <a:off x="207167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TISDAG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2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16" name="Rectangle 13"/>
            <p:cNvSpPr/>
            <p:nvPr/>
          </p:nvSpPr>
          <p:spPr>
            <a:xfrm>
              <a:off x="64291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MÅNDAG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1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17" name="Rectangle 14"/>
            <p:cNvSpPr/>
            <p:nvPr/>
          </p:nvSpPr>
          <p:spPr>
            <a:xfrm>
              <a:off x="492919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TORSDAG</a:t>
              </a:r>
            </a:p>
            <a:p>
              <a:pPr algn="ctr">
                <a:defRPr/>
              </a:pPr>
              <a:r>
                <a:rPr lang="sv-SE" sz="4000">
                  <a:solidFill>
                    <a:schemeClr val="tx1"/>
                  </a:solidFill>
                  <a:latin typeface="Arial Black" pitchFamily="34" charset="0"/>
                </a:rPr>
                <a:t>4</a:t>
              </a:r>
              <a:endParaRPr lang="sv-SE" sz="14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8" name="Rectangle 15"/>
            <p:cNvSpPr/>
            <p:nvPr/>
          </p:nvSpPr>
          <p:spPr>
            <a:xfrm>
              <a:off x="350043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ONSDAG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3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19" name="Rectangle 16"/>
            <p:cNvSpPr/>
            <p:nvPr/>
          </p:nvSpPr>
          <p:spPr>
            <a:xfrm>
              <a:off x="635795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FREDAG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5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</p:grpSp>
      <p:sp>
        <p:nvSpPr>
          <p:cNvPr id="20" name="textruta 17"/>
          <p:cNvSpPr txBox="1">
            <a:spLocks noChangeArrowheads="1"/>
          </p:cNvSpPr>
          <p:nvPr/>
        </p:nvSpPr>
        <p:spPr bwMode="auto">
          <a:xfrm>
            <a:off x="642937" y="3007519"/>
            <a:ext cx="35718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Tidningen kan inte tryckas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I matbutiken tar frysta varor slut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Bensinen tar slut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Stora delar av kollektivtrafiken står still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</p:txBody>
      </p:sp>
      <p:pic>
        <p:nvPicPr>
          <p:cNvPr id="28" name="Picture 16" descr="D:\Foto\genre\EVUL\slang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/>
          <a:stretch>
            <a:fillRect/>
          </a:stretch>
        </p:blipFill>
        <p:spPr bwMode="auto">
          <a:xfrm>
            <a:off x="4222402" y="2348880"/>
            <a:ext cx="275833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ildobjekt 20" descr="businessman reading newspaper 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85" y="3431554"/>
            <a:ext cx="170391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9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25</a:t>
            </a:fld>
            <a:endParaRPr lang="sv-SE" dirty="0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83568" y="908720"/>
            <a:ext cx="7776864" cy="1071563"/>
            <a:chOff x="642910" y="142852"/>
            <a:chExt cx="6858048" cy="1071570"/>
          </a:xfrm>
        </p:grpSpPr>
        <p:sp>
          <p:nvSpPr>
            <p:cNvPr id="13" name="Rectangle 8"/>
            <p:cNvSpPr/>
            <p:nvPr/>
          </p:nvSpPr>
          <p:spPr>
            <a:xfrm>
              <a:off x="207167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TISDAG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2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21" name="Rectangle 9"/>
            <p:cNvSpPr/>
            <p:nvPr/>
          </p:nvSpPr>
          <p:spPr>
            <a:xfrm>
              <a:off x="64291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 dirty="0">
                  <a:solidFill>
                    <a:srgbClr val="A6A6A6"/>
                  </a:solidFill>
                  <a:latin typeface="Arial" charset="0"/>
                </a:rPr>
                <a:t>MÅNDAG</a:t>
              </a:r>
            </a:p>
            <a:p>
              <a:pPr algn="ctr">
                <a:defRPr/>
              </a:pPr>
              <a:r>
                <a:rPr lang="sv-SE" sz="4000" dirty="0">
                  <a:solidFill>
                    <a:srgbClr val="A6A6A6"/>
                  </a:solidFill>
                  <a:latin typeface="Arial Black" pitchFamily="34" charset="0"/>
                </a:rPr>
                <a:t>1</a:t>
              </a:r>
              <a:endParaRPr lang="sv-SE" sz="1400" dirty="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22" name="Rectangle 10"/>
            <p:cNvSpPr/>
            <p:nvPr/>
          </p:nvSpPr>
          <p:spPr>
            <a:xfrm>
              <a:off x="492919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TORSDAG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4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23" name="Rectangle 11"/>
            <p:cNvSpPr/>
            <p:nvPr/>
          </p:nvSpPr>
          <p:spPr>
            <a:xfrm>
              <a:off x="350043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rgbClr val="A6A6A6"/>
                  </a:solidFill>
                  <a:latin typeface="Arial" charset="0"/>
                </a:rPr>
                <a:t>ONSDAG</a:t>
              </a:r>
            </a:p>
            <a:p>
              <a:pPr algn="ctr">
                <a:defRPr/>
              </a:pPr>
              <a:r>
                <a:rPr lang="sv-SE" sz="4000">
                  <a:solidFill>
                    <a:srgbClr val="A6A6A6"/>
                  </a:solidFill>
                  <a:latin typeface="Arial Black" pitchFamily="34" charset="0"/>
                </a:rPr>
                <a:t>3</a:t>
              </a:r>
              <a:endParaRPr lang="sv-SE" sz="1400">
                <a:solidFill>
                  <a:srgbClr val="A6A6A6"/>
                </a:solidFill>
                <a:latin typeface="Arial Black" pitchFamily="34" charset="0"/>
              </a:endParaRPr>
            </a:p>
          </p:txBody>
        </p:sp>
        <p:sp>
          <p:nvSpPr>
            <p:cNvPr id="24" name="Rectangle 12"/>
            <p:cNvSpPr/>
            <p:nvPr/>
          </p:nvSpPr>
          <p:spPr>
            <a:xfrm>
              <a:off x="6357950" y="142852"/>
              <a:ext cx="1143008" cy="107157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FREDAG</a:t>
              </a:r>
            </a:p>
            <a:p>
              <a:pPr algn="ctr">
                <a:defRPr/>
              </a:pPr>
              <a:r>
                <a:rPr lang="sv-SE" sz="4000">
                  <a:solidFill>
                    <a:schemeClr val="tx1"/>
                  </a:solidFill>
                  <a:latin typeface="Arial Black" pitchFamily="34" charset="0"/>
                </a:rPr>
                <a:t>5</a:t>
              </a:r>
              <a:endParaRPr lang="sv-SE" sz="14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</p:grpSp>
      <p:sp>
        <p:nvSpPr>
          <p:cNvPr id="25" name="textruta 13"/>
          <p:cNvSpPr txBox="1">
            <a:spLocks noChangeArrowheads="1"/>
          </p:cNvSpPr>
          <p:nvPr/>
        </p:nvSpPr>
        <p:spPr bwMode="auto">
          <a:xfrm>
            <a:off x="410654" y="2636912"/>
            <a:ext cx="378618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I stort sätt </a:t>
            </a:r>
            <a:r>
              <a:rPr lang="sv-SE" altLang="sv-SE" sz="1800" u="sng" dirty="0">
                <a:latin typeface="Arial" pitchFamily="34" charset="0"/>
              </a:rPr>
              <a:t>all mat i butiken är slut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Stora hål i övriga sortimentet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Urplockat i sällanköpshandeln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>
                <a:latin typeface="Arial" pitchFamily="34" charset="0"/>
              </a:rPr>
              <a:t>Rötslam som lagrats temporärt måste nu släppas ut orenat i </a:t>
            </a:r>
            <a:r>
              <a:rPr lang="sv-SE" altLang="sv-SE" sz="1800" dirty="0" smtClean="0">
                <a:latin typeface="Arial" pitchFamily="34" charset="0"/>
              </a:rPr>
              <a:t>vattentäkter.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u="sng" dirty="0" smtClean="0">
                <a:latin typeface="Arial" pitchFamily="34" charset="0"/>
              </a:rPr>
              <a:t>Vi kan inte längre dricka vattnet 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800" u="sng" dirty="0">
                <a:latin typeface="Arial" pitchFamily="34" charset="0"/>
              </a:rPr>
              <a:t>k</a:t>
            </a:r>
            <a:r>
              <a:rPr lang="sv-SE" altLang="sv-SE" sz="1800" u="sng" dirty="0" smtClean="0">
                <a:latin typeface="Arial" pitchFamily="34" charset="0"/>
              </a:rPr>
              <a:t>ranarna</a:t>
            </a:r>
            <a:r>
              <a:rPr lang="sv-SE" altLang="sv-SE" sz="1800" dirty="0" smtClean="0">
                <a:latin typeface="Arial" pitchFamily="34" charset="0"/>
              </a:rPr>
              <a:t>….</a:t>
            </a:r>
            <a:endParaRPr lang="sv-SE" altLang="sv-SE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 dirty="0">
              <a:latin typeface="Arial" pitchFamily="34" charset="0"/>
            </a:endParaRPr>
          </a:p>
        </p:txBody>
      </p:sp>
      <p:pic>
        <p:nvPicPr>
          <p:cNvPr id="26" name="Picture 18" descr="vlcsnap-285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998912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13" y="4581128"/>
            <a:ext cx="2597621" cy="176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0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kern="0" dirty="0" smtClean="0"/>
              <a:t>Kommentar Uppsala</a:t>
            </a:r>
            <a:r>
              <a:rPr lang="sv-SE" kern="0" dirty="0"/>
              <a:t/>
            </a:r>
            <a:br>
              <a:rPr lang="sv-SE" kern="0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26</a:t>
            </a:fld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14799" cy="4303935"/>
          </a:xfrm>
        </p:spPr>
        <p:txBody>
          <a:bodyPr/>
          <a:lstStyle/>
          <a:p>
            <a:r>
              <a:rPr lang="sv-SE" altLang="sv-SE" dirty="0" smtClean="0"/>
              <a:t>Stämmer i stort med vad vi funnit på andra orter</a:t>
            </a:r>
          </a:p>
          <a:p>
            <a:r>
              <a:rPr lang="sv-SE" altLang="sv-SE" dirty="0" smtClean="0"/>
              <a:t>Värmeproduktionen klarar en veckas stopp</a:t>
            </a:r>
          </a:p>
          <a:p>
            <a:r>
              <a:rPr lang="sv-SE" altLang="sv-SE" dirty="0" smtClean="0"/>
              <a:t>Vattenförsörjningen klarar maximalt en vecka utan att kvalitén påtagligt försämras och vattnet i kranen inte längre går att dricka</a:t>
            </a:r>
          </a:p>
        </p:txBody>
      </p:sp>
      <p:pic>
        <p:nvPicPr>
          <p:cNvPr id="7" name="Bildobjekt 3" descr="vatt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32856"/>
            <a:ext cx="3059832" cy="28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4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slutsats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27</a:t>
            </a:fld>
            <a:endParaRPr lang="sv-S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5576" y="1556792"/>
            <a:ext cx="7776864" cy="4286250"/>
          </a:xfrm>
        </p:spPr>
        <p:txBody>
          <a:bodyPr/>
          <a:lstStyle/>
          <a:p>
            <a:pPr eaLnBrk="1" hangingPunct="1"/>
            <a:r>
              <a:rPr lang="sv-SE" altLang="sv-SE" dirty="0" smtClean="0"/>
              <a:t>Om lastbilstransporterna upphör får det konsekvenser i nästan alla delar av samhället. </a:t>
            </a:r>
          </a:p>
          <a:p>
            <a:pPr eaLnBrk="1" hangingPunct="1"/>
            <a:r>
              <a:rPr lang="sv-SE" altLang="sv-SE" dirty="0" smtClean="0"/>
              <a:t>Ett avbrott i lastbilstransporter får redan efter ett par timmar allvarliga konsekvenser för vissa samhällsfunktioner. </a:t>
            </a:r>
          </a:p>
          <a:p>
            <a:pPr eaLnBrk="1" hangingPunct="1"/>
            <a:r>
              <a:rPr lang="sv-SE" altLang="sv-SE" dirty="0" smtClean="0"/>
              <a:t>Bland de verksamheter som drabbas tidigt utmärker sig sjukvården, livsmedelsförsörjningen, sophanteringen och stora arbetsplatser. </a:t>
            </a:r>
          </a:p>
        </p:txBody>
      </p:sp>
    </p:spTree>
    <p:extLst>
      <p:ext uri="{BB962C8B-B14F-4D97-AF65-F5344CB8AC3E}">
        <p14:creationId xmlns:p14="http://schemas.microsoft.com/office/powerpoint/2010/main" val="232734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En ”övervakad” bransch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28</a:t>
            </a:fld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827584" y="170080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 smtClean="0"/>
              <a:t>Vilka regelverk styr en förares vardag?</a:t>
            </a:r>
            <a:endParaRPr lang="sv-SE" dirty="0"/>
          </a:p>
        </p:txBody>
      </p:sp>
      <p:sp>
        <p:nvSpPr>
          <p:cNvPr id="6" name="Underrubrik 4"/>
          <p:cNvSpPr txBox="1">
            <a:spLocks/>
          </p:cNvSpPr>
          <p:nvPr/>
        </p:nvSpPr>
        <p:spPr>
          <a:xfrm>
            <a:off x="615950" y="2276474"/>
            <a:ext cx="7844482" cy="3528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Wingdings" pitchFamily="2" charset="2"/>
              <a:buChar char="ü"/>
              <a:defRPr/>
            </a:pPr>
            <a:r>
              <a:rPr lang="sv-SE" dirty="0" smtClean="0">
                <a:latin typeface="Futura Std Book" charset="0"/>
              </a:rPr>
              <a:t>Vägarbetstidslagen (SFS 2005:395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sv-SE" dirty="0" smtClean="0">
                <a:latin typeface="Futura Std Book" charset="0"/>
              </a:rPr>
              <a:t>Vilotidsförordningen (SFS 1994:1297)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sv-SE" dirty="0" smtClean="0">
                <a:latin typeface="Futura Std Book" charset="0"/>
              </a:rPr>
              <a:t>EGs kör- och vilotid, (EG)561/2006, EEG 3821/85 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sv-SE" dirty="0" smtClean="0">
                <a:latin typeface="Futura Std Book" charset="0"/>
              </a:rPr>
              <a:t>AETR- konventionen ( SFS 1993:185)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sv-SE" dirty="0" smtClean="0">
                <a:latin typeface="Futura Std Book" charset="0"/>
              </a:rPr>
              <a:t>Regler om färdskrivare (3821/85/EEG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sv-SE" dirty="0" smtClean="0">
                <a:latin typeface="Futura Std Book" charset="0"/>
              </a:rPr>
              <a:t>Kommissionens förordning (581/2010)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sv-SE" dirty="0" smtClean="0">
                <a:latin typeface="Futura Std Book" charset="0"/>
              </a:rPr>
              <a:t>Förordning om kör- och vilotider samt </a:t>
            </a:r>
            <a:r>
              <a:rPr lang="sv-SE" dirty="0" smtClean="0">
                <a:latin typeface="Futura Std Book" charset="0"/>
              </a:rPr>
              <a:t>färdskrivare </a:t>
            </a:r>
            <a:r>
              <a:rPr lang="sv-SE" dirty="0" smtClean="0">
                <a:latin typeface="Futura Std Book" charset="0"/>
              </a:rPr>
              <a:t>m.m. (SFS 2004:865)</a:t>
            </a:r>
          </a:p>
          <a:p>
            <a:pPr marL="514350" indent="-514350">
              <a:buFont typeface="Wingdings" pitchFamily="2" charset="2"/>
              <a:buChar char="ü"/>
              <a:defRPr/>
            </a:pPr>
            <a:r>
              <a:rPr lang="sv-SE" dirty="0" smtClean="0">
                <a:latin typeface="Futura Std Book" charset="0"/>
              </a:rPr>
              <a:t>Trafikförordningen (SFS 1998:1276)</a:t>
            </a:r>
          </a:p>
        </p:txBody>
      </p:sp>
    </p:spTree>
    <p:extLst>
      <p:ext uri="{BB962C8B-B14F-4D97-AF65-F5344CB8AC3E}">
        <p14:creationId xmlns:p14="http://schemas.microsoft.com/office/powerpoint/2010/main" val="32330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Branschen kontrolleras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29</a:t>
            </a:fld>
            <a:endParaRPr lang="sv-SE" dirty="0"/>
          </a:p>
        </p:txBody>
      </p:sp>
      <p:sp>
        <p:nvSpPr>
          <p:cNvPr id="6" name="Underrubrik 4"/>
          <p:cNvSpPr txBox="1">
            <a:spLocks/>
          </p:cNvSpPr>
          <p:nvPr/>
        </p:nvSpPr>
        <p:spPr>
          <a:xfrm>
            <a:off x="615950" y="2276474"/>
            <a:ext cx="7844482" cy="3528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sv-SE" dirty="0" smtClean="0">
                <a:latin typeface="Futura Std Book" charset="0"/>
              </a:rPr>
              <a:t>Såväl Polis som Transportstyrelsen svarar för tillsyn av regelverken.</a:t>
            </a:r>
          </a:p>
          <a:p>
            <a:pPr marL="0" indent="0">
              <a:buNone/>
              <a:defRPr/>
            </a:pPr>
            <a:r>
              <a:rPr lang="sv-SE" dirty="0" smtClean="0">
                <a:latin typeface="Futura Std Book" charset="0"/>
              </a:rPr>
              <a:t>Polisen ”på vägen” och Transportstyrelsen ”bakom skrivbordet”</a:t>
            </a:r>
          </a:p>
        </p:txBody>
      </p:sp>
      <p:pic>
        <p:nvPicPr>
          <p:cNvPr id="7" name="Picture 4" descr="visa in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4338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340"/>
            <a:ext cx="2519685" cy="16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5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innehåll 6" descr="SÅ-bild_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2112"/>
          <a:stretch>
            <a:fillRect/>
          </a:stretch>
        </p:blipFill>
        <p:spPr>
          <a:xfrm>
            <a:off x="-36512" y="0"/>
            <a:ext cx="9217024" cy="6902624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9760"/>
            <a:ext cx="1953806" cy="388054"/>
          </a:xfrm>
          <a:prstGeom prst="rect">
            <a:avLst/>
          </a:prstGeom>
        </p:spPr>
      </p:pic>
      <p:cxnSp>
        <p:nvCxnSpPr>
          <p:cNvPr id="17" name="Rak 16"/>
          <p:cNvCxnSpPr/>
          <p:nvPr/>
        </p:nvCxnSpPr>
        <p:spPr>
          <a:xfrm>
            <a:off x="323528" y="6525344"/>
            <a:ext cx="7560840" cy="0"/>
          </a:xfrm>
          <a:prstGeom prst="line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nummer 8"/>
          <p:cNvSpPr txBox="1">
            <a:spLocks/>
          </p:cNvSpPr>
          <p:nvPr/>
        </p:nvSpPr>
        <p:spPr>
          <a:xfrm>
            <a:off x="251520" y="6165304"/>
            <a:ext cx="55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9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0642BF-BDCA-4932-A586-F7BB63C581F3}" type="slidenum">
              <a:rPr lang="sv-SE" smtClean="0">
                <a:solidFill>
                  <a:srgbClr val="FFFFFF"/>
                </a:solidFill>
              </a:rPr>
              <a:pPr/>
              <a:t>3</a:t>
            </a:fld>
            <a:endParaRPr lang="sv-SE" dirty="0">
              <a:solidFill>
                <a:srgbClr val="FFFFFF"/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982133"/>
            <a:ext cx="787400" cy="583762"/>
          </a:xfrm>
          <a:prstGeom prst="rect">
            <a:avLst/>
          </a:prstGeom>
        </p:spPr>
      </p:pic>
      <p:sp>
        <p:nvSpPr>
          <p:cNvPr id="13" name="Rubrik 12"/>
          <p:cNvSpPr txBox="1">
            <a:spLocks/>
          </p:cNvSpPr>
          <p:nvPr/>
        </p:nvSpPr>
        <p:spPr>
          <a:xfrm>
            <a:off x="539552" y="1124744"/>
            <a:ext cx="7992888" cy="8549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i="0" kern="1200" cap="all" spc="300">
                <a:solidFill>
                  <a:schemeClr val="tx1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all" spc="30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254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Fair transport</a:t>
            </a:r>
            <a:endParaRPr kumimoji="0" lang="sv-SE" sz="2700" b="1" i="0" u="none" strike="noStrike" kern="1200" cap="all" spc="30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50800" dist="254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539552" y="1876762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Bra val ska löna sig, både för dem som köper och säljer transporter. </a:t>
            </a:r>
          </a:p>
        </p:txBody>
      </p:sp>
      <p:sp>
        <p:nvSpPr>
          <p:cNvPr id="16" name="Platshållare för innehåll 13"/>
          <p:cNvSpPr txBox="1">
            <a:spLocks/>
          </p:cNvSpPr>
          <p:nvPr/>
        </p:nvSpPr>
        <p:spPr>
          <a:xfrm>
            <a:off x="971600" y="2996952"/>
            <a:ext cx="7992888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bg1"/>
              </a:buClr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 smtClean="0"/>
              <a:t>Med Fair Transport vill vi på Sveriges Åkeriföretag lyfta fram </a:t>
            </a:r>
            <a:br>
              <a:rPr lang="sv-SE" sz="2000" dirty="0" smtClean="0"/>
            </a:br>
            <a:r>
              <a:rPr lang="sv-SE" sz="2000" dirty="0" smtClean="0"/>
              <a:t>och uppmärksamma sunda transporter från ansvarsfulla åkerier. Åkerier som kör trafiksäkert, tänker klimatsmart och erbjuder </a:t>
            </a:r>
            <a:br>
              <a:rPr lang="sv-SE" sz="2000" dirty="0" smtClean="0"/>
            </a:br>
            <a:r>
              <a:rPr lang="sv-SE" sz="2000" dirty="0" smtClean="0"/>
              <a:t>goda arbetsförhållanden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5602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Branschen kontrolleras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30</a:t>
            </a:fld>
            <a:endParaRPr lang="sv-SE" dirty="0"/>
          </a:p>
        </p:txBody>
      </p:sp>
      <p:sp>
        <p:nvSpPr>
          <p:cNvPr id="6" name="Underrubrik 4"/>
          <p:cNvSpPr txBox="1">
            <a:spLocks/>
          </p:cNvSpPr>
          <p:nvPr/>
        </p:nvSpPr>
        <p:spPr>
          <a:xfrm>
            <a:off x="615950" y="2276474"/>
            <a:ext cx="7844482" cy="3528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sv-SE" dirty="0" smtClean="0">
                <a:latin typeface="Futura Std Book" charset="0"/>
              </a:rPr>
              <a:t>För att bedriva yrkesmässig trafik krävs att företaget har en Trafikansvarig person. </a:t>
            </a:r>
          </a:p>
          <a:p>
            <a:pPr marL="0" indent="0">
              <a:buNone/>
              <a:defRPr/>
            </a:pPr>
            <a:r>
              <a:rPr lang="sv-SE" dirty="0" smtClean="0">
                <a:latin typeface="Futura Std Book" charset="0"/>
              </a:rPr>
              <a:t>För att bli godkänd som Trafikansvarig krävs det att man såväl avlägger ett godkänt skriftligt prov och att man har ett gott anseende..</a:t>
            </a:r>
          </a:p>
        </p:txBody>
      </p:sp>
    </p:spTree>
    <p:extLst>
      <p:ext uri="{BB962C8B-B14F-4D97-AF65-F5344CB8AC3E}">
        <p14:creationId xmlns:p14="http://schemas.microsoft.com/office/powerpoint/2010/main" val="28613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smtClean="0"/>
              <a:t>Illegala transporter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31</a:t>
            </a:fld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899592" y="2132856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UPPMÄRKSAMMATS I MEDIA…</a:t>
            </a:r>
          </a:p>
          <a:p>
            <a:endParaRPr lang="sv-SE" dirty="0"/>
          </a:p>
          <a:p>
            <a:r>
              <a:rPr lang="sv-SE" dirty="0" smtClean="0"/>
              <a:t>HUR STORT ÄR PROBLEMET…?</a:t>
            </a:r>
          </a:p>
          <a:p>
            <a:endParaRPr lang="sv-SE" dirty="0"/>
          </a:p>
          <a:p>
            <a:r>
              <a:rPr lang="sv-SE" dirty="0" smtClean="0"/>
              <a:t>VEM/VILKA LIGGER BAKOM…?</a:t>
            </a:r>
          </a:p>
          <a:p>
            <a:endParaRPr lang="sv-SE" dirty="0"/>
          </a:p>
          <a:p>
            <a:r>
              <a:rPr lang="sv-SE" dirty="0" smtClean="0"/>
              <a:t>DET TALAS OM CABOTAGETRANSPORTER SOM NÅGOT NEGATIVT/OLAGLIGT – VAD ÄR DET…?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0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smtClean="0"/>
              <a:t>cabotage transport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32</a:t>
            </a:fld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827584" y="1772816"/>
            <a:ext cx="7344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En till Sverige inkommande godstransport…</a:t>
            </a:r>
          </a:p>
          <a:p>
            <a:endParaRPr lang="sv-SE" dirty="0"/>
          </a:p>
          <a:p>
            <a:r>
              <a:rPr lang="sv-SE" dirty="0" smtClean="0"/>
              <a:t>Så snart godset levererats har åkeriet rätt att med samma fordon utföra </a:t>
            </a:r>
            <a:r>
              <a:rPr lang="sv-SE" u="sng" dirty="0" smtClean="0"/>
              <a:t>3 cabotagetransporter</a:t>
            </a:r>
          </a:p>
          <a:p>
            <a:endParaRPr lang="sv-SE" dirty="0"/>
          </a:p>
          <a:p>
            <a:r>
              <a:rPr lang="sv-SE" dirty="0" smtClean="0"/>
              <a:t>Cabotagetransport = inrikestransport i annat land än det bilen är registrerad i</a:t>
            </a:r>
          </a:p>
          <a:p>
            <a:endParaRPr lang="sv-SE" dirty="0"/>
          </a:p>
          <a:p>
            <a:r>
              <a:rPr lang="sv-SE" u="sng" dirty="0" smtClean="0"/>
              <a:t>Inom sju dagar </a:t>
            </a:r>
            <a:r>
              <a:rPr lang="sv-SE" dirty="0" smtClean="0"/>
              <a:t>beräknat från när ursprungliga godset levererats</a:t>
            </a:r>
          </a:p>
          <a:p>
            <a:endParaRPr lang="sv-SE" dirty="0"/>
          </a:p>
          <a:p>
            <a:r>
              <a:rPr lang="sv-SE" dirty="0" smtClean="0"/>
              <a:t>Sedan ska fordonet lämna landet igen….</a:t>
            </a:r>
          </a:p>
          <a:p>
            <a:endParaRPr lang="sv-SE" dirty="0"/>
          </a:p>
          <a:p>
            <a:r>
              <a:rPr lang="sv-SE" dirty="0" smtClean="0"/>
              <a:t>Bra för Logistik &amp; Miljö! </a:t>
            </a:r>
          </a:p>
          <a:p>
            <a:r>
              <a:rPr lang="sv-SE" dirty="0" smtClean="0"/>
              <a:t>Men….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95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33</a:t>
            </a:fld>
            <a:endParaRPr lang="sv-SE" dirty="0"/>
          </a:p>
        </p:txBody>
      </p:sp>
      <p:graphicFrame>
        <p:nvGraphicFramePr>
          <p:cNvPr id="5" name="Obj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346576"/>
              </p:ext>
            </p:extLst>
          </p:nvPr>
        </p:nvGraphicFramePr>
        <p:xfrm>
          <a:off x="1538" y="548680"/>
          <a:ext cx="8886825" cy="609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r:id="rId3" imgW="8888738" imgH="6096528" progId="Excel.Chart.8">
                  <p:embed/>
                </p:oleObj>
              </mc:Choice>
              <mc:Fallback>
                <p:oleObj r:id="rId3" imgW="8888738" imgH="6096528" progId="Excel.Chart.8">
                  <p:embed/>
                  <p:pic>
                    <p:nvPicPr>
                      <p:cNvPr id="0" name="Diagram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" y="548680"/>
                        <a:ext cx="8886825" cy="609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ruta 6"/>
          <p:cNvSpPr txBox="1"/>
          <p:nvPr/>
        </p:nvSpPr>
        <p:spPr>
          <a:xfrm>
            <a:off x="3402732" y="692696"/>
            <a:ext cx="3096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smtClean="0"/>
              <a:t>Förarlöner (Bas: Sverige)</a:t>
            </a:r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6198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34</a:t>
            </a:fld>
            <a:endParaRPr lang="sv-SE" dirty="0"/>
          </a:p>
        </p:txBody>
      </p:sp>
      <p:graphicFrame>
        <p:nvGraphicFramePr>
          <p:cNvPr id="5" name="Obj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737700"/>
              </p:ext>
            </p:extLst>
          </p:nvPr>
        </p:nvGraphicFramePr>
        <p:xfrm>
          <a:off x="251520" y="3356993"/>
          <a:ext cx="5328592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r:id="rId3" imgW="8888738" imgH="6096528" progId="Excel.Chart.8">
                  <p:embed/>
                </p:oleObj>
              </mc:Choice>
              <mc:Fallback>
                <p:oleObj r:id="rId3" imgW="8888738" imgH="609652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356993"/>
                        <a:ext cx="5328592" cy="3096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ruta 6"/>
          <p:cNvSpPr txBox="1"/>
          <p:nvPr/>
        </p:nvSpPr>
        <p:spPr>
          <a:xfrm>
            <a:off x="2036887" y="3343463"/>
            <a:ext cx="2033364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859213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7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Regionala projekt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35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675604" y="1628801"/>
            <a:ext cx="5776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ABC - LÄN</a:t>
            </a:r>
          </a:p>
          <a:p>
            <a:endParaRPr lang="sv-SE" dirty="0"/>
          </a:p>
          <a:p>
            <a:r>
              <a:rPr lang="sv-SE" dirty="0" smtClean="0"/>
              <a:t>FÖRBIFART STOCKHOLM…</a:t>
            </a:r>
          </a:p>
          <a:p>
            <a:endParaRPr lang="sv-SE" dirty="0"/>
          </a:p>
          <a:p>
            <a:r>
              <a:rPr lang="sv-SE" dirty="0" smtClean="0"/>
              <a:t>SLUSSEN…</a:t>
            </a:r>
          </a:p>
          <a:p>
            <a:endParaRPr lang="sv-SE" dirty="0"/>
          </a:p>
          <a:p>
            <a:r>
              <a:rPr lang="sv-SE" dirty="0" smtClean="0"/>
              <a:t>BOSTÄDER…</a:t>
            </a:r>
          </a:p>
          <a:p>
            <a:endParaRPr lang="sv-SE" dirty="0"/>
          </a:p>
          <a:p>
            <a:r>
              <a:rPr lang="sv-SE" dirty="0" smtClean="0"/>
              <a:t>ROSERSBERG…</a:t>
            </a:r>
          </a:p>
          <a:p>
            <a:endParaRPr lang="sv-SE" dirty="0"/>
          </a:p>
          <a:p>
            <a:r>
              <a:rPr lang="sv-SE" dirty="0" smtClean="0"/>
              <a:t>BOSTÄDER…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08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Regionala projekt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36</a:t>
            </a:fld>
            <a:endParaRPr lang="sv-S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77468"/>
              </p:ext>
            </p:extLst>
          </p:nvPr>
        </p:nvGraphicFramePr>
        <p:xfrm>
          <a:off x="1043608" y="1412776"/>
          <a:ext cx="3440719" cy="4866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Acrobat Document" r:id="rId3" imgW="8019889" imgH="11344121" progId="AcroExch.Document.11">
                  <p:embed/>
                </p:oleObj>
              </mc:Choice>
              <mc:Fallback>
                <p:oleObj name="Acrobat Document" r:id="rId3" imgW="8019889" imgH="113441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1412776"/>
                        <a:ext cx="3440719" cy="4866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5284041" y="1484783"/>
            <a:ext cx="3608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FÖRBIFART STOCKHOLM</a:t>
            </a:r>
          </a:p>
          <a:p>
            <a:endParaRPr lang="sv-SE" dirty="0"/>
          </a:p>
          <a:p>
            <a:r>
              <a:rPr lang="sv-SE" dirty="0" smtClean="0"/>
              <a:t>FSE 607 VEIDEKKE</a:t>
            </a:r>
          </a:p>
          <a:p>
            <a:endParaRPr lang="sv-SE" dirty="0"/>
          </a:p>
          <a:p>
            <a:r>
              <a:rPr lang="sv-SE" dirty="0" smtClean="0"/>
              <a:t>FSE 403 BILFINGER</a:t>
            </a:r>
          </a:p>
          <a:p>
            <a:endParaRPr lang="sv-SE" dirty="0"/>
          </a:p>
          <a:p>
            <a:r>
              <a:rPr lang="sv-SE" dirty="0" smtClean="0"/>
              <a:t>FSE 210 SUBTERRA</a:t>
            </a:r>
          </a:p>
          <a:p>
            <a:endParaRPr lang="sv-SE" dirty="0" smtClean="0"/>
          </a:p>
          <a:p>
            <a:r>
              <a:rPr lang="sv-SE" dirty="0" smtClean="0"/>
              <a:t>FSE BERGTUNNEL - SKANSKA</a:t>
            </a:r>
          </a:p>
          <a:p>
            <a:endParaRPr lang="sv-SE" dirty="0"/>
          </a:p>
          <a:p>
            <a:r>
              <a:rPr lang="sv-SE" sz="1200" dirty="0" smtClean="0"/>
              <a:t>VEIDEKKE – NORGE</a:t>
            </a:r>
          </a:p>
          <a:p>
            <a:endParaRPr lang="sv-SE" sz="1200" dirty="0" smtClean="0"/>
          </a:p>
          <a:p>
            <a:r>
              <a:rPr lang="sv-SE" sz="1200" dirty="0" smtClean="0"/>
              <a:t>BILFINGER – ÖSTERRIKE</a:t>
            </a:r>
          </a:p>
          <a:p>
            <a:endParaRPr lang="sv-SE" sz="1200" dirty="0" smtClean="0"/>
          </a:p>
          <a:p>
            <a:r>
              <a:rPr lang="sv-SE" sz="1200" dirty="0" smtClean="0"/>
              <a:t>SUBTERRA - TJECKIEN</a:t>
            </a:r>
            <a:endParaRPr lang="sv-SE" sz="1200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723651"/>
              </p:ext>
            </p:extLst>
          </p:nvPr>
        </p:nvGraphicFramePr>
        <p:xfrm>
          <a:off x="4826841" y="551723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Acrobat Document" showAsIcon="1" r:id="rId5" imgW="914400" imgH="771480" progId="AcroExch.Document.11">
                  <p:embed/>
                </p:oleObj>
              </mc:Choice>
              <mc:Fallback>
                <p:oleObj name="Acrobat Document" showAsIcon="1" r:id="rId5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6841" y="551723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58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Regionala projekt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37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675604" y="1484784"/>
            <a:ext cx="5776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UPPSALA</a:t>
            </a:r>
          </a:p>
          <a:p>
            <a:endParaRPr lang="sv-SE" dirty="0"/>
          </a:p>
          <a:p>
            <a:r>
              <a:rPr lang="sv-SE" dirty="0" smtClean="0"/>
              <a:t>UNT 2015-09-24…</a:t>
            </a:r>
          </a:p>
          <a:p>
            <a:endParaRPr lang="sv-SE" dirty="0"/>
          </a:p>
          <a:p>
            <a:r>
              <a:rPr lang="sv-SE" dirty="0" smtClean="0"/>
              <a:t>IFU ARENA</a:t>
            </a:r>
          </a:p>
          <a:p>
            <a:r>
              <a:rPr lang="sv-SE" dirty="0" smtClean="0"/>
              <a:t>SEGERSTEDTHUSET</a:t>
            </a:r>
          </a:p>
          <a:p>
            <a:r>
              <a:rPr lang="sv-SE" dirty="0" smtClean="0"/>
              <a:t>GRÄNBYSTADEN</a:t>
            </a:r>
          </a:p>
          <a:p>
            <a:r>
              <a:rPr lang="sv-SE" dirty="0" smtClean="0"/>
              <a:t>ELDAREN</a:t>
            </a:r>
          </a:p>
          <a:p>
            <a:r>
              <a:rPr lang="sv-SE" dirty="0" smtClean="0"/>
              <a:t>HOTELL (RESECENTRUM)</a:t>
            </a:r>
          </a:p>
          <a:p>
            <a:r>
              <a:rPr lang="sv-SE" dirty="0" smtClean="0"/>
              <a:t>TEATER</a:t>
            </a:r>
          </a:p>
          <a:p>
            <a:r>
              <a:rPr lang="sv-SE" dirty="0" smtClean="0"/>
              <a:t>JUVELEN</a:t>
            </a:r>
          </a:p>
          <a:p>
            <a:r>
              <a:rPr lang="sv-SE" dirty="0" smtClean="0"/>
              <a:t>TIUNDASKOLAN</a:t>
            </a:r>
          </a:p>
          <a:p>
            <a:r>
              <a:rPr lang="sv-SE" dirty="0" smtClean="0"/>
              <a:t>BUSSDEPÅ FYRISLUND</a:t>
            </a:r>
          </a:p>
          <a:p>
            <a:r>
              <a:rPr lang="sv-SE" dirty="0" smtClean="0"/>
              <a:t>NYTT KRAFTVÄRMEVERK</a:t>
            </a:r>
          </a:p>
          <a:p>
            <a:r>
              <a:rPr lang="sv-SE" dirty="0" smtClean="0"/>
              <a:t>KVARTERET HUGIN</a:t>
            </a:r>
          </a:p>
          <a:p>
            <a:r>
              <a:rPr lang="sv-SE" dirty="0" smtClean="0"/>
              <a:t>UPPSALA SCIENCE PARK……………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39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Regionala projekt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38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611560" y="2060848"/>
            <a:ext cx="7848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UPPSALA</a:t>
            </a:r>
          </a:p>
          <a:p>
            <a:endParaRPr lang="sv-SE" dirty="0"/>
          </a:p>
          <a:p>
            <a:r>
              <a:rPr lang="sv-SE" dirty="0" smtClean="0"/>
              <a:t>- BYGG- OCH ANLÄGGNINGSBRANSCHEN SER VÄLDIGT POSITIV UT  KOMMANDE ÅR</a:t>
            </a:r>
            <a:endParaRPr lang="sv-SE" dirty="0"/>
          </a:p>
          <a:p>
            <a:endParaRPr lang="sv-SE" dirty="0" smtClean="0"/>
          </a:p>
          <a:p>
            <a:r>
              <a:rPr lang="sv-SE" dirty="0" smtClean="0"/>
              <a:t>- LOKALA OCH REGIONALA ÅKERIER FORTSATT GOD OCH ÖKANDE SYSSELSÄTTNING</a:t>
            </a:r>
          </a:p>
          <a:p>
            <a:endParaRPr lang="sv-SE" dirty="0"/>
          </a:p>
          <a:p>
            <a:pPr marL="285750" indent="-285750">
              <a:buFontTx/>
              <a:buChar char="-"/>
            </a:pPr>
            <a:r>
              <a:rPr lang="sv-SE" dirty="0" smtClean="0"/>
              <a:t>FJÄRRTRANSPORTER FORTSATT NEGATIV UTVECKLING</a:t>
            </a:r>
          </a:p>
          <a:p>
            <a:pPr marL="285750" indent="-285750">
              <a:buFontTx/>
              <a:buChar char="-"/>
            </a:pPr>
            <a:endParaRPr lang="sv-SE" dirty="0"/>
          </a:p>
          <a:p>
            <a:pPr marL="285750" indent="-285750">
              <a:buFontTx/>
              <a:buChar char="-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91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694" y="692696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HOT/RISKER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39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611560" y="2060848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-   FÖRARBRIST..</a:t>
            </a:r>
          </a:p>
          <a:p>
            <a:pPr marL="285750" indent="-285750">
              <a:buFontTx/>
              <a:buChar char="-"/>
            </a:pPr>
            <a:endParaRPr lang="sv-SE" dirty="0" smtClean="0"/>
          </a:p>
          <a:p>
            <a:r>
              <a:rPr lang="sv-SE" dirty="0" smtClean="0"/>
              <a:t>-   POLITISKA BESLUT.. (EX HÖJD DIESELSKATT)</a:t>
            </a:r>
          </a:p>
          <a:p>
            <a:endParaRPr lang="sv-SE" dirty="0"/>
          </a:p>
          <a:p>
            <a:pPr marL="285750" indent="-285750">
              <a:buFontTx/>
              <a:buChar char="-"/>
            </a:pPr>
            <a:r>
              <a:rPr lang="sv-SE" dirty="0" smtClean="0"/>
              <a:t>UPPHANDLINGSKRAV</a:t>
            </a:r>
          </a:p>
          <a:p>
            <a:pPr marL="285750" indent="-285750">
              <a:buFontTx/>
              <a:buChar char="-"/>
            </a:pPr>
            <a:endParaRPr lang="sv-SE" dirty="0"/>
          </a:p>
          <a:p>
            <a:pPr marL="285750" indent="-285750">
              <a:buFontTx/>
              <a:buChar char="-"/>
            </a:pPr>
            <a:r>
              <a:rPr lang="sv-SE" dirty="0" smtClean="0"/>
              <a:t>BRIST PÅ UPPFÖLJNING AV AVTAL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62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Ett viktigt ställningstagande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683568" y="2420888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För att vara med i Fair Transport behöver åkaren vara medlem hos Sveriges Åkeriföretag. Åkaren</a:t>
            </a:r>
            <a:r>
              <a:rPr kumimoji="0" lang="sv-SE" sz="1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skriver sedan under på att följa ett antal åtaganden:</a:t>
            </a:r>
          </a:p>
        </p:txBody>
      </p:sp>
      <p:sp>
        <p:nvSpPr>
          <p:cNvPr id="6" name="Rektangel 5"/>
          <p:cNvSpPr/>
          <p:nvPr/>
        </p:nvSpPr>
        <p:spPr>
          <a:xfrm>
            <a:off x="1997968" y="3317503"/>
            <a:ext cx="60304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VI KÖR TRAFIKSÄKERT</a:t>
            </a:r>
            <a:endParaRPr kumimoji="0" lang="sv-SE" sz="3400" b="0" i="0" u="none" strike="noStrike" kern="0" cap="none" spc="0" normalizeH="0" baseline="0" noProof="0" dirty="0">
              <a:ln>
                <a:noFill/>
              </a:ln>
              <a:solidFill>
                <a:srgbClr val="F27A28"/>
              </a:solidFill>
              <a:effectLst/>
              <a:uLnTx/>
              <a:uFillTx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051720" y="4149080"/>
            <a:ext cx="6390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En ökad trafiksäkerhet räddar inte bara människoliv. En ökad trafiksäkerhet ger även minskade kostnader för bränsle, gods och fordonsskador. Och en trygg leverans.</a:t>
            </a:r>
            <a:endParaRPr kumimoji="0" lang="sv-SE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9080"/>
            <a:ext cx="7318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4664"/>
            <a:ext cx="2805113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9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8856984" cy="648072"/>
          </a:xfrm>
        </p:spPr>
        <p:txBody>
          <a:bodyPr>
            <a:normAutofit/>
          </a:bodyPr>
          <a:lstStyle/>
          <a:p>
            <a:pPr algn="ctr"/>
            <a:r>
              <a:rPr lang="sv-SE" sz="3600" kern="0" dirty="0" smtClean="0"/>
              <a:t>dEt politiska landskapet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40</a:t>
            </a:fld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611560" y="2564904"/>
            <a:ext cx="7848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v-SE" dirty="0" smtClean="0"/>
              <a:t>NYA MINISTRAR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NYTT TRAFIKUTSKOTT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SVAG REGERING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NYTT EU-PARLAMENT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NY KOMMISIONÄR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NY GENERALDIREKTÖR TRAFIKVERKET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NY GENERALDIREKTÖR TRANSPORTSTYRELSEN</a:t>
            </a:r>
          </a:p>
          <a:p>
            <a:pPr marL="285750" indent="-285750">
              <a:buFontTx/>
              <a:buChar char="-"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72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15554" y="237609"/>
            <a:ext cx="4848540" cy="871089"/>
          </a:xfrm>
        </p:spPr>
        <p:txBody>
          <a:bodyPr>
            <a:normAutofit/>
          </a:bodyPr>
          <a:lstStyle/>
          <a:p>
            <a:pPr algn="ctr"/>
            <a:r>
              <a:rPr lang="sv-SE" dirty="0" smtClean="0"/>
              <a:t>FRÅGOR?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41</a:t>
            </a:fld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4326" y="3429000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… </a:t>
            </a:r>
            <a:r>
              <a:rPr kumimoji="0" lang="sv-S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VI FINNS FÖR DIN SKULL</a:t>
            </a:r>
            <a:endParaRPr kumimoji="0" lang="sv-SE" sz="2800" b="0" i="0" u="none" strike="noStrike" kern="0" cap="none" spc="0" normalizeH="0" baseline="0" noProof="0" dirty="0">
              <a:ln>
                <a:noFill/>
              </a:ln>
              <a:solidFill>
                <a:srgbClr val="F27A28"/>
              </a:solidFill>
              <a:effectLst/>
              <a:uLnTx/>
              <a:uFillTx/>
            </a:endParaRP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48" y="1416566"/>
            <a:ext cx="2304255" cy="153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5" y="1196752"/>
            <a:ext cx="1416157" cy="2124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08" y="3127959"/>
            <a:ext cx="2192787" cy="146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38" y="4411863"/>
            <a:ext cx="2090636" cy="1393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53" y="1456654"/>
            <a:ext cx="2156305" cy="1446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12" y="1771061"/>
            <a:ext cx="2172241" cy="1448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ruta 2"/>
          <p:cNvSpPr txBox="1"/>
          <p:nvPr/>
        </p:nvSpPr>
        <p:spPr>
          <a:xfrm>
            <a:off x="395536" y="4581128"/>
            <a:ext cx="4080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rgbClr val="FF0000"/>
                </a:solidFill>
                <a:hlinkClick r:id="rId8"/>
              </a:rPr>
              <a:t>abc@akeri.se</a:t>
            </a:r>
            <a:r>
              <a:rPr lang="sv-SE" b="1" dirty="0" smtClean="0">
                <a:solidFill>
                  <a:srgbClr val="FF0000"/>
                </a:solidFill>
              </a:rPr>
              <a:t>      </a:t>
            </a:r>
            <a:r>
              <a:rPr lang="sv-SE" b="1" dirty="0" smtClean="0">
                <a:solidFill>
                  <a:srgbClr val="FF0000"/>
                </a:solidFill>
                <a:hlinkClick r:id="rId9"/>
              </a:rPr>
              <a:t>www.akeri.se</a:t>
            </a:r>
            <a:endParaRPr lang="sv-SE" b="1" dirty="0" smtClean="0">
              <a:solidFill>
                <a:srgbClr val="FF0000"/>
              </a:solidFill>
            </a:endParaRPr>
          </a:p>
          <a:p>
            <a:endParaRPr lang="sv-SE" b="1" dirty="0">
              <a:solidFill>
                <a:srgbClr val="FF0000"/>
              </a:solidFill>
            </a:endParaRPr>
          </a:p>
          <a:p>
            <a:r>
              <a:rPr lang="sv-SE" b="1" dirty="0" smtClean="0">
                <a:solidFill>
                  <a:srgbClr val="FF0000"/>
                </a:solidFill>
              </a:rPr>
              <a:t>018 – 13 91 95 	08 – 687 44 50	</a:t>
            </a:r>
            <a:endParaRPr lang="sv-S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1043608" y="1196752"/>
            <a:ext cx="69847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VI KÖR KLIMATSMART</a:t>
            </a: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rgbClr val="F27A28"/>
              </a:solidFill>
              <a:effectLst/>
              <a:uLnTx/>
              <a:uFillTx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835696" y="1929606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Långsiktigt hållbara transporter kräver kunskap och planering. Det handlar inte om att sluta transportera. Det handlar om att transportera smart.</a:t>
            </a:r>
          </a:p>
        </p:txBody>
      </p:sp>
      <p:sp>
        <p:nvSpPr>
          <p:cNvPr id="8" name="Rektangel 7"/>
          <p:cNvSpPr/>
          <p:nvPr/>
        </p:nvSpPr>
        <p:spPr>
          <a:xfrm>
            <a:off x="1115616" y="3173487"/>
            <a:ext cx="34996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VI TAR ANSVAR</a:t>
            </a: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rgbClr val="F27A28"/>
              </a:solidFill>
              <a:effectLst/>
              <a:uLnTx/>
              <a:uFillTx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051720" y="4019730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En transporttjänst som bygger på ett lagligt, seriöst och ärligt företagande bidrar till en sundare åkerinäring. Det är bra för både oss, våra kunder och hela samhället.</a:t>
            </a:r>
            <a:endParaRPr kumimoji="0" lang="sv-SE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096852" y="5517232"/>
            <a:ext cx="6003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Läs mer om Fair Transport på akeri.se/</a:t>
            </a:r>
            <a:r>
              <a:rPr kumimoji="0" lang="sv-SE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fairtransport</a:t>
            </a:r>
            <a:endParaRPr kumimoji="0" lang="sv-SE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01" y="1884313"/>
            <a:ext cx="7381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7072"/>
            <a:ext cx="7381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7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>
          <a:xfrm>
            <a:off x="275829" y="6088211"/>
            <a:ext cx="551755" cy="365125"/>
          </a:xfrm>
        </p:spPr>
        <p:txBody>
          <a:bodyPr/>
          <a:lstStyle/>
          <a:p>
            <a:fld id="{F51606A7-E957-EF45-950C-D68477974E4C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685056" y="1124744"/>
            <a:ext cx="3416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VÅR VISION</a:t>
            </a:r>
            <a:endParaRPr kumimoji="0" lang="sv-SE" sz="4400" b="0" i="0" u="none" strike="noStrike" kern="0" cap="none" spc="0" normalizeH="0" baseline="0" noProof="0" dirty="0">
              <a:ln>
                <a:noFill/>
              </a:ln>
              <a:solidFill>
                <a:srgbClr val="F27A28"/>
              </a:solidFill>
              <a:effectLst/>
              <a:uLnTx/>
              <a:uFillTx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685056" y="1916832"/>
            <a:ext cx="4967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Stolta och lönsamma åkeriföretag </a:t>
            </a:r>
            <a:r>
              <a:rPr kumimoji="0" lang="sv-S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på en sund 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och </a:t>
            </a:r>
            <a:r>
              <a:rPr kumimoji="0" lang="sv-S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/>
            </a:r>
            <a:br>
              <a:rPr kumimoji="0" lang="sv-S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sv-S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attraktiv 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marknad.</a:t>
            </a:r>
          </a:p>
        </p:txBody>
      </p:sp>
      <p:sp>
        <p:nvSpPr>
          <p:cNvPr id="7" name="Rektangel 6"/>
          <p:cNvSpPr/>
          <p:nvPr/>
        </p:nvSpPr>
        <p:spPr>
          <a:xfrm>
            <a:off x="611560" y="2780928"/>
            <a:ext cx="77768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VÅR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VERKSAMHETSIDÉ</a:t>
            </a:r>
            <a:endParaRPr kumimoji="0" lang="sv-SE" sz="4400" b="0" i="0" u="none" strike="noStrike" kern="0" cap="none" spc="0" normalizeH="0" baseline="0" noProof="0" dirty="0">
              <a:ln>
                <a:noFill/>
              </a:ln>
              <a:solidFill>
                <a:srgbClr val="F27A28"/>
              </a:solidFill>
              <a:effectLst/>
              <a:uLnTx/>
              <a:uFillTx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347864" y="4326195"/>
            <a:ext cx="475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Sveriges Åkeriföretag ska stödja medlemsföretagens behov av företagsutveckling, opinionsbildning och lobbying</a:t>
            </a:r>
            <a:r>
              <a:rPr kumimoji="0" lang="sv-S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27A28"/>
                </a:solidFill>
                <a:effectLst/>
                <a:uLnTx/>
                <a:uFillTx/>
              </a:rPr>
              <a:t>.</a:t>
            </a: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rgbClr val="F27A28"/>
              </a:solidFill>
              <a:effectLst/>
              <a:uLnTx/>
              <a:uFillTx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7" b="17554"/>
          <a:stretch/>
        </p:blipFill>
        <p:spPr>
          <a:xfrm>
            <a:off x="685056" y="4365766"/>
            <a:ext cx="2376264" cy="1655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9"/>
          <a:stretch/>
        </p:blipFill>
        <p:spPr>
          <a:xfrm>
            <a:off x="6156176" y="1231055"/>
            <a:ext cx="1650256" cy="2269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76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Våra mål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7692" y="1988840"/>
            <a:ext cx="4858403" cy="2013351"/>
          </a:xfrm>
        </p:spPr>
        <p:txBody>
          <a:bodyPr>
            <a:normAutofit lnSpcReduction="10000"/>
          </a:bodyPr>
          <a:lstStyle/>
          <a:p>
            <a:pPr marL="285750" indent="-285750">
              <a:defRPr/>
            </a:pPr>
            <a:r>
              <a:rPr lang="sv-SE" sz="1600" dirty="0"/>
              <a:t>En lönsam attraktiv bransch - Vårt mål är att medlemskapet i SÅ ska ge ökade förutsättningar för bättre </a:t>
            </a:r>
            <a:r>
              <a:rPr lang="sv-SE" sz="1600" dirty="0" smtClean="0"/>
              <a:t>lönsamhet</a:t>
            </a:r>
            <a:endParaRPr lang="sv-SE" sz="1600" dirty="0"/>
          </a:p>
          <a:p>
            <a:pPr marL="285750" indent="-285750">
              <a:defRPr/>
            </a:pPr>
            <a:r>
              <a:rPr lang="sv-SE" sz="1600" dirty="0"/>
              <a:t>Stärkt konkurrenskraft – Vårt mål är att vi ska vara en naturlig samtalspartner för regering och myndigheter och därigenom ha inflytande av </a:t>
            </a:r>
            <a:r>
              <a:rPr lang="sv-SE" sz="1600" dirty="0" smtClean="0"/>
              <a:t>beslut</a:t>
            </a:r>
            <a:endParaRPr lang="sv-SE" sz="16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557808" y="3933056"/>
            <a:ext cx="8118648" cy="1526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20000"/>
              </a:spcBef>
              <a:spcAft>
                <a:spcPts val="1200"/>
              </a:spcAft>
              <a:buClr>
                <a:srgbClr val="FF6D00"/>
              </a:buClr>
              <a:buFont typeface="Arial" pitchFamily="34" charset="0"/>
              <a:buChar char="•"/>
              <a:defRPr/>
            </a:pPr>
            <a:r>
              <a:rPr lang="sv-SE" sz="1600" dirty="0">
                <a:solidFill>
                  <a:srgbClr val="555555"/>
                </a:solidFill>
              </a:rPr>
              <a:t>Effektiva transporter – Då vi är en del av problemet med utsläpp av växthusgaser måste vi även bli en del av lösningen. Vårt mål är att politiker och beställare ska se oss som miljökunniga och </a:t>
            </a:r>
            <a:r>
              <a:rPr lang="sv-SE" sz="1600" dirty="0" smtClean="0">
                <a:solidFill>
                  <a:srgbClr val="555555"/>
                </a:solidFill>
              </a:rPr>
              <a:t>ansvarstagande</a:t>
            </a:r>
            <a:endParaRPr lang="sv-SE" sz="1600" dirty="0">
              <a:solidFill>
                <a:srgbClr val="555555"/>
              </a:solidFill>
            </a:endParaRPr>
          </a:p>
          <a:p>
            <a:pPr marL="285750" lvl="0" indent="-285750">
              <a:spcBef>
                <a:spcPct val="20000"/>
              </a:spcBef>
              <a:spcAft>
                <a:spcPts val="1200"/>
              </a:spcAft>
              <a:buClr>
                <a:srgbClr val="FF6D00"/>
              </a:buClr>
              <a:buFont typeface="Arial" pitchFamily="34" charset="0"/>
              <a:buChar char="•"/>
              <a:defRPr/>
            </a:pPr>
            <a:r>
              <a:rPr lang="sv-SE" sz="1600" dirty="0">
                <a:solidFill>
                  <a:srgbClr val="555555"/>
                </a:solidFill>
              </a:rPr>
              <a:t>Trafiksäkerhet – Vårt mål är att vi ska uppfattas vara offensiva och ansvarstagande inom </a:t>
            </a:r>
            <a:r>
              <a:rPr lang="sv-SE" sz="1600" dirty="0" smtClean="0">
                <a:solidFill>
                  <a:srgbClr val="555555"/>
                </a:solidFill>
              </a:rPr>
              <a:t>trafiksäkerhet</a:t>
            </a:r>
            <a:endParaRPr lang="sv-SE" sz="1600" dirty="0">
              <a:solidFill>
                <a:srgbClr val="555555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40834"/>
            <a:ext cx="2664296" cy="1776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07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Korta fakta om oss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7693" y="1844824"/>
            <a:ext cx="5002420" cy="4032448"/>
          </a:xfrm>
        </p:spPr>
        <p:txBody>
          <a:bodyPr>
            <a:normAutofit fontScale="62500" lnSpcReduction="20000"/>
          </a:bodyPr>
          <a:lstStyle/>
          <a:p>
            <a:pPr marL="261938" indent="-261938">
              <a:defRPr/>
            </a:pPr>
            <a:r>
              <a:rPr lang="sv-SE" dirty="0">
                <a:ea typeface="ＭＳ Ｐゴシック" pitchFamily="34" charset="-128"/>
              </a:rPr>
              <a:t>Bildat 1917</a:t>
            </a:r>
          </a:p>
          <a:p>
            <a:pPr marL="261938" indent="-261938">
              <a:defRPr/>
            </a:pPr>
            <a:r>
              <a:rPr lang="sv-SE" dirty="0">
                <a:ea typeface="ＭＳ Ｐゴシック" pitchFamily="34" charset="-128"/>
              </a:rPr>
              <a:t>12 regioner</a:t>
            </a:r>
          </a:p>
          <a:p>
            <a:pPr marL="261938" indent="-261938">
              <a:defRPr/>
            </a:pPr>
            <a:r>
              <a:rPr lang="sv-SE" dirty="0">
                <a:ea typeface="ＭＳ Ｐゴシック" pitchFamily="34" charset="-128"/>
              </a:rPr>
              <a:t>19 kontor inklusive ett i Bryssel</a:t>
            </a:r>
          </a:p>
          <a:p>
            <a:pPr marL="261938" indent="-261938">
              <a:defRPr/>
            </a:pPr>
            <a:r>
              <a:rPr lang="sv-SE" dirty="0">
                <a:ea typeface="ＭＳ Ｐゴシック" pitchFamily="34" charset="-128"/>
              </a:rPr>
              <a:t>65 anställda</a:t>
            </a:r>
          </a:p>
          <a:p>
            <a:pPr marL="261938" indent="-261938">
              <a:defRPr/>
            </a:pPr>
            <a:r>
              <a:rPr lang="sv-SE" dirty="0">
                <a:ea typeface="ＭＳ Ｐゴシック" pitchFamily="34" charset="-128"/>
              </a:rPr>
              <a:t>Cirka 7000 åkare är medlemmar hos oss</a:t>
            </a:r>
          </a:p>
          <a:p>
            <a:pPr marL="261938" indent="-261938">
              <a:lnSpc>
                <a:spcPct val="120000"/>
              </a:lnSpc>
              <a:defRPr/>
            </a:pPr>
            <a:r>
              <a:rPr lang="sv-SE" kern="0" dirty="0">
                <a:ea typeface="ＭＳ Ｐゴシック" pitchFamily="34" charset="-128"/>
              </a:rPr>
              <a:t>Vi samarbetar med åkerinäringens   branschorganisationer i andra länder och bevakar tillsammans internationella frågor</a:t>
            </a:r>
          </a:p>
          <a:p>
            <a:pPr marL="261938" indent="-261938">
              <a:lnSpc>
                <a:spcPct val="120000"/>
              </a:lnSpc>
              <a:defRPr/>
            </a:pPr>
            <a:r>
              <a:rPr lang="sv-SE" kern="0" dirty="0">
                <a:ea typeface="ＭＳ Ｐゴシック" pitchFamily="34" charset="-128"/>
              </a:rPr>
              <a:t>Vi ligger långt framme då det gäller att arbeta med certifieringar inom kvalitet, miljö, arbetsmiljö och trafiksäkerhet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56122"/>
            <a:ext cx="337185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 organisation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1606A7-E957-EF45-950C-D68477974E4C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0830"/>
            <a:ext cx="5681663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3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¦è_HK_mall_VIT_150615">
  <a:themeElements>
    <a:clrScheme name="Anpassad 46">
      <a:dk1>
        <a:srgbClr val="555555"/>
      </a:dk1>
      <a:lt1>
        <a:sysClr val="window" lastClr="FFFFFF"/>
      </a:lt1>
      <a:dk2>
        <a:srgbClr val="000000"/>
      </a:dk2>
      <a:lt2>
        <a:srgbClr val="FF6D00"/>
      </a:lt2>
      <a:accent1>
        <a:srgbClr val="FF6D00"/>
      </a:accent1>
      <a:accent2>
        <a:srgbClr val="CA4F18"/>
      </a:accent2>
      <a:accent3>
        <a:srgbClr val="98D56C"/>
      </a:accent3>
      <a:accent4>
        <a:srgbClr val="CCE0D1"/>
      </a:accent4>
      <a:accent5>
        <a:srgbClr val="BCCEC9"/>
      </a:accent5>
      <a:accent6>
        <a:srgbClr val="A49E88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SA¦è_HK_mall_VIT_150615</Template>
  <TotalTime>884</TotalTime>
  <Words>1430</Words>
  <Application>Microsoft Office PowerPoint</Application>
  <PresentationFormat>Bildspel på skärmen (4:3)</PresentationFormat>
  <Paragraphs>388</Paragraphs>
  <Slides>41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41</vt:i4>
      </vt:variant>
    </vt:vector>
  </HeadingPairs>
  <TitlesOfParts>
    <vt:vector size="44" baseType="lpstr">
      <vt:lpstr>SA¦è_HK_mall_VIT_150615</vt:lpstr>
      <vt:lpstr>Microsoft Excel-diagram</vt:lpstr>
      <vt:lpstr>Acrobat Document</vt:lpstr>
      <vt:lpstr>PowerPoint-presentation</vt:lpstr>
      <vt:lpstr>PowerPoint-presentation</vt:lpstr>
      <vt:lpstr>PowerPoint-presentation</vt:lpstr>
      <vt:lpstr>Ett viktigt ställningstagande</vt:lpstr>
      <vt:lpstr>PowerPoint-presentation</vt:lpstr>
      <vt:lpstr>PowerPoint-presentation</vt:lpstr>
      <vt:lpstr>Våra mål</vt:lpstr>
      <vt:lpstr>Korta fakta om oss</vt:lpstr>
      <vt:lpstr>Vår organisation</vt:lpstr>
      <vt:lpstr>Korta fakta om åkerinäringen</vt:lpstr>
      <vt:lpstr>SÅ HÄR SER INTE SVERIGE UT  ÅKERINÄRINGEN BEHÖVS </vt:lpstr>
      <vt:lpstr>Åkeriföretagens verksamhet </vt:lpstr>
      <vt:lpstr>Kostnadernas fördelning </vt:lpstr>
      <vt:lpstr>REGIONALA NÄTVERK/SEKTIONER</vt:lpstr>
      <vt:lpstr>Samverkan, remissinstans</vt:lpstr>
      <vt:lpstr>1 vecka utan lastbilar</vt:lpstr>
      <vt:lpstr>1 vecka utan lastbilar….(2014) </vt:lpstr>
      <vt:lpstr>1 vecka utan lastbilar…. </vt:lpstr>
      <vt:lpstr>1 vecka utan lastbilar…. </vt:lpstr>
      <vt:lpstr>1 vecka utan lastbilar….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Kommentar Uppsala </vt:lpstr>
      <vt:lpstr>slutsats</vt:lpstr>
      <vt:lpstr>En ”övervakad” bransch</vt:lpstr>
      <vt:lpstr>Branschen kontrolleras</vt:lpstr>
      <vt:lpstr>Branschen kontrolleras</vt:lpstr>
      <vt:lpstr>Illegala transporter</vt:lpstr>
      <vt:lpstr>cabotage transport</vt:lpstr>
      <vt:lpstr>PowerPoint-presentation</vt:lpstr>
      <vt:lpstr>PowerPoint-presentation</vt:lpstr>
      <vt:lpstr>Regionala projekt</vt:lpstr>
      <vt:lpstr>Regionala projekt</vt:lpstr>
      <vt:lpstr>Regionala projekt</vt:lpstr>
      <vt:lpstr>Regionala projekt</vt:lpstr>
      <vt:lpstr>HOT/RISKER</vt:lpstr>
      <vt:lpstr>dEt politiska landskapet</vt:lpstr>
      <vt:lpstr>FRÅGOR?</vt:lpstr>
    </vt:vector>
  </TitlesOfParts>
  <Company>AB Åkerikonsult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</dc:title>
  <dc:creator>Monica Larsson</dc:creator>
  <cp:lastModifiedBy>Marcus Wendel</cp:lastModifiedBy>
  <cp:revision>69</cp:revision>
  <dcterms:created xsi:type="dcterms:W3CDTF">2015-07-14T07:38:09Z</dcterms:created>
  <dcterms:modified xsi:type="dcterms:W3CDTF">2015-10-07T08:58:30Z</dcterms:modified>
</cp:coreProperties>
</file>